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8"/>
  </p:notesMasterIdLst>
  <p:handoutMasterIdLst>
    <p:handoutMasterId r:id="rId29"/>
  </p:handoutMasterIdLst>
  <p:sldIdLst>
    <p:sldId id="547" r:id="rId2"/>
    <p:sldId id="550" r:id="rId3"/>
    <p:sldId id="722" r:id="rId4"/>
    <p:sldId id="726" r:id="rId5"/>
    <p:sldId id="744" r:id="rId6"/>
    <p:sldId id="727" r:id="rId7"/>
    <p:sldId id="728" r:id="rId8"/>
    <p:sldId id="558" r:id="rId9"/>
    <p:sldId id="729" r:id="rId10"/>
    <p:sldId id="730" r:id="rId11"/>
    <p:sldId id="731" r:id="rId12"/>
    <p:sldId id="732" r:id="rId13"/>
    <p:sldId id="723" r:id="rId14"/>
    <p:sldId id="733" r:id="rId15"/>
    <p:sldId id="734" r:id="rId16"/>
    <p:sldId id="735" r:id="rId17"/>
    <p:sldId id="736" r:id="rId18"/>
    <p:sldId id="737" r:id="rId19"/>
    <p:sldId id="738" r:id="rId20"/>
    <p:sldId id="741" r:id="rId21"/>
    <p:sldId id="742" r:id="rId22"/>
    <p:sldId id="743" r:id="rId23"/>
    <p:sldId id="562" r:id="rId24"/>
    <p:sldId id="554" r:id="rId25"/>
    <p:sldId id="552" r:id="rId26"/>
    <p:sldId id="553" r:id="rId27"/>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6093" autoAdjust="0"/>
    <p:restoredTop sz="98571" autoAdjust="0"/>
  </p:normalViewPr>
  <p:slideViewPr>
    <p:cSldViewPr>
      <p:cViewPr varScale="1">
        <p:scale>
          <a:sx n="107" d="100"/>
          <a:sy n="107" d="100"/>
        </p:scale>
        <p:origin x="-822"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74"/>
    </p:cViewPr>
  </p:sorterViewPr>
  <p:notesViewPr>
    <p:cSldViewPr>
      <p:cViewPr varScale="1">
        <p:scale>
          <a:sx n="80" d="100"/>
          <a:sy n="80" d="100"/>
        </p:scale>
        <p:origin x="-336" y="-84"/>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2020-10-01</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10/1/2020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a:t>
            </a:r>
            <a:r>
              <a:rPr lang="en-US" sz="1100" b="0" kern="0" dirty="0" smtClean="0">
                <a:solidFill>
                  <a:srgbClr val="FFFFFF"/>
                </a:solidFill>
                <a:latin typeface="Georgia" panose="02040502050405020303" pitchFamily="18" charset="0"/>
                <a:ea typeface="ＭＳ Ｐゴシック" charset="-128"/>
                <a:cs typeface="Arial" pitchFamily="34" charset="0"/>
              </a:rPr>
              <a:t>. Hiren Patel, Ph.D</a:t>
            </a:r>
            <a:r>
              <a:rPr lang="en-US" sz="1100" b="0" kern="0" dirty="0" smtClean="0">
                <a:solidFill>
                  <a:srgbClr val="FFFFFF"/>
                </a:solidFill>
                <a:latin typeface="Georgia" panose="02040502050405020303" pitchFamily="18" charset="0"/>
                <a:ea typeface="ＭＳ Ｐゴシック" charset="-128"/>
                <a:cs typeface="Arial" pitchFamily="34" charset="0"/>
              </a:rPr>
              <a:t>., </a:t>
            </a:r>
            <a:r>
              <a:rPr lang="en-US" sz="1100" b="0" kern="0" dirty="0" err="1" smtClean="0">
                <a:solidFill>
                  <a:srgbClr val="FFFFFF"/>
                </a:solidFill>
                <a:latin typeface="Georgia" panose="02040502050405020303" pitchFamily="18" charset="0"/>
                <a:ea typeface="ＭＳ Ｐゴシック" charset="-128"/>
                <a:cs typeface="Arial" pitchFamily="34" charset="0"/>
              </a:rPr>
              <a:t>P.Eng</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Using dynamic memory allocation</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2.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3.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4.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5.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9.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20.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1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111103"/>
            <a:ext cx="6408712" cy="1470025"/>
          </a:xfrm>
        </p:spPr>
        <p:txBody>
          <a:bodyPr/>
          <a:lstStyle/>
          <a:p>
            <a:r>
              <a:rPr lang="en-CA" dirty="0" smtClean="0"/>
              <a:t>Using dynamic</a:t>
            </a:r>
            <a:br>
              <a:rPr lang="en-CA" dirty="0" smtClean="0"/>
            </a:br>
            <a:r>
              <a:rPr lang="en-CA" dirty="0" smtClean="0"/>
              <a:t>memory allocation</a:t>
            </a:r>
            <a:endParaRPr lang="en-CA"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5826"/>
    </mc:Choice>
    <mc:Fallback>
      <p:transition spd="slow" advTm="15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Storing data</a:t>
            </a:r>
            <a:endParaRPr lang="en-CA" dirty="0"/>
          </a:p>
        </p:txBody>
      </p:sp>
      <p:sp>
        <p:nvSpPr>
          <p:cNvPr id="3" name="Content Placeholder 2"/>
          <p:cNvSpPr>
            <a:spLocks noGrp="1"/>
          </p:cNvSpPr>
          <p:nvPr>
            <p:ph idx="1"/>
          </p:nvPr>
        </p:nvSpPr>
        <p:spPr>
          <a:xfrm>
            <a:off x="457200" y="1600807"/>
            <a:ext cx="8229600" cy="4525963"/>
          </a:xfrm>
        </p:spPr>
        <p:txBody>
          <a:bodyPr>
            <a:noAutofit/>
          </a:bodyPr>
          <a:lstStyle/>
          <a:p>
            <a:pPr lvl="0"/>
            <a:r>
              <a:rPr lang="en-US" dirty="0" smtClean="0">
                <a:solidFill>
                  <a:prstClr val="black"/>
                </a:solidFill>
              </a:rPr>
              <a:t>Let us focus on this loop:</a:t>
            </a:r>
            <a:endParaRPr lang="en-US" dirty="0">
              <a:solidFill>
                <a:prstClr val="black"/>
              </a:solidFill>
            </a:endParaRPr>
          </a:p>
          <a:p>
            <a:pPr marL="1257300" lvl="3" indent="0">
              <a:buNone/>
            </a:pPr>
            <a:r>
              <a:rPr lang="en-CA" sz="1500" dirty="0" smtClean="0">
                <a:latin typeface="Consolas" panose="020B0609020204030204" pitchFamily="49" charset="0"/>
              </a:rPr>
              <a:t>    while ( true ) {</a:t>
            </a:r>
          </a:p>
          <a:p>
            <a:pPr marL="1257300" lvl="3" indent="0">
              <a:buNone/>
            </a:pPr>
            <a:r>
              <a:rPr lang="en-CA" sz="1500" dirty="0" smtClean="0">
                <a:latin typeface="Consolas" panose="020B0609020204030204" pitchFamily="49" charset="0"/>
              </a:rPr>
              <a:t>        </a:t>
            </a:r>
            <a:r>
              <a:rPr lang="en-CA" sz="1500" dirty="0">
                <a:latin typeface="Consolas" panose="020B0609020204030204" pitchFamily="49" charset="0"/>
              </a:rPr>
              <a:t>double x{};</a:t>
            </a:r>
          </a:p>
          <a:p>
            <a:pPr marL="1257300" lvl="3" indent="0">
              <a:buNone/>
            </a:pPr>
            <a:r>
              <a:rPr lang="en-CA" sz="1500" dirty="0">
                <a:latin typeface="Consolas" panose="020B0609020204030204" pitchFamily="49" charset="0"/>
              </a:rPr>
              <a:t>   </a:t>
            </a:r>
            <a:r>
              <a:rPr lang="en-CA" sz="1500" dirty="0" smtClean="0">
                <a:latin typeface="Consolas" panose="020B0609020204030204" pitchFamily="49" charset="0"/>
              </a:rPr>
              <a:t>     </a:t>
            </a:r>
            <a:r>
              <a:rPr lang="en-CA" sz="1500" dirty="0" err="1">
                <a:latin typeface="Consolas" panose="020B0609020204030204" pitchFamily="49" charset="0"/>
              </a:rPr>
              <a:t>std</a:t>
            </a:r>
            <a:r>
              <a:rPr lang="en-CA" sz="1500" dirty="0">
                <a:latin typeface="Consolas" panose="020B0609020204030204" pitchFamily="49" charset="0"/>
              </a:rPr>
              <a:t>::</a:t>
            </a:r>
            <a:r>
              <a:rPr lang="en-CA" sz="1500" dirty="0" err="1">
                <a:latin typeface="Consolas" panose="020B0609020204030204" pitchFamily="49" charset="0"/>
              </a:rPr>
              <a:t>cout</a:t>
            </a:r>
            <a:r>
              <a:rPr lang="en-CA" sz="1500" dirty="0">
                <a:latin typeface="Consolas" panose="020B0609020204030204" pitchFamily="49" charset="0"/>
              </a:rPr>
              <a:t> &lt;&lt; "Enter </a:t>
            </a:r>
            <a:r>
              <a:rPr lang="en-CA" sz="1500" dirty="0" smtClean="0">
                <a:latin typeface="Consolas" panose="020B0609020204030204" pitchFamily="49" charset="0"/>
              </a:rPr>
              <a:t>a number </a:t>
            </a:r>
            <a:r>
              <a:rPr lang="en-CA" sz="1500" dirty="0">
                <a:latin typeface="Consolas" panose="020B0609020204030204" pitchFamily="49" charset="0"/>
              </a:rPr>
              <a:t>(&lt;= 0 to quit): ";</a:t>
            </a:r>
          </a:p>
          <a:p>
            <a:pPr marL="1257300" lvl="3" indent="0">
              <a:buNone/>
            </a:pPr>
            <a:r>
              <a:rPr lang="en-CA" sz="1500" dirty="0">
                <a:latin typeface="Consolas" panose="020B0609020204030204" pitchFamily="49" charset="0"/>
              </a:rPr>
              <a:t>    </a:t>
            </a:r>
            <a:r>
              <a:rPr lang="en-CA" sz="1500" dirty="0" smtClean="0">
                <a:latin typeface="Consolas" panose="020B0609020204030204" pitchFamily="49" charset="0"/>
              </a:rPr>
              <a:t>    </a:t>
            </a:r>
            <a:r>
              <a:rPr lang="en-CA" sz="1500" dirty="0" err="1" smtClean="0">
                <a:latin typeface="Consolas" panose="020B0609020204030204" pitchFamily="49" charset="0"/>
              </a:rPr>
              <a:t>std</a:t>
            </a:r>
            <a:r>
              <a:rPr lang="en-CA" sz="1500" dirty="0">
                <a:latin typeface="Consolas" panose="020B0609020204030204" pitchFamily="49" charset="0"/>
              </a:rPr>
              <a:t>::</a:t>
            </a:r>
            <a:r>
              <a:rPr lang="en-CA" sz="1500" dirty="0" err="1">
                <a:latin typeface="Consolas" panose="020B0609020204030204" pitchFamily="49" charset="0"/>
              </a:rPr>
              <a:t>cin</a:t>
            </a:r>
            <a:r>
              <a:rPr lang="en-CA" sz="1500" dirty="0">
                <a:latin typeface="Consolas" panose="020B0609020204030204" pitchFamily="49" charset="0"/>
              </a:rPr>
              <a:t> &gt;&gt; x;</a:t>
            </a:r>
          </a:p>
          <a:p>
            <a:pPr marL="1257300" lvl="3" indent="0">
              <a:buNone/>
            </a:pPr>
            <a:endParaRPr lang="en-CA" sz="1500" dirty="0">
              <a:latin typeface="Consolas" panose="020B0609020204030204" pitchFamily="49" charset="0"/>
            </a:endParaRPr>
          </a:p>
          <a:p>
            <a:pPr marL="1257300" lvl="3" indent="0">
              <a:buNone/>
            </a:pPr>
            <a:r>
              <a:rPr lang="en-CA" sz="1500" dirty="0" smtClean="0">
                <a:latin typeface="Consolas" panose="020B0609020204030204" pitchFamily="49" charset="0"/>
              </a:rPr>
              <a:t>        </a:t>
            </a:r>
            <a:r>
              <a:rPr lang="en-CA" sz="1500" dirty="0">
                <a:latin typeface="Consolas" panose="020B0609020204030204" pitchFamily="49" charset="0"/>
              </a:rPr>
              <a:t>if ( x &lt;= 0.0 ) {</a:t>
            </a:r>
          </a:p>
          <a:p>
            <a:pPr marL="1257300" lvl="3" indent="0">
              <a:buNone/>
            </a:pPr>
            <a:r>
              <a:rPr lang="en-CA" sz="1500" dirty="0">
                <a:latin typeface="Consolas" panose="020B0609020204030204" pitchFamily="49" charset="0"/>
              </a:rPr>
              <a:t>    </a:t>
            </a:r>
            <a:r>
              <a:rPr lang="en-CA" sz="1500" dirty="0" smtClean="0">
                <a:latin typeface="Consolas" panose="020B0609020204030204" pitchFamily="49" charset="0"/>
              </a:rPr>
              <a:t>        </a:t>
            </a:r>
            <a:r>
              <a:rPr lang="en-CA" sz="1500" dirty="0">
                <a:latin typeface="Consolas" panose="020B0609020204030204" pitchFamily="49" charset="0"/>
              </a:rPr>
              <a:t>break;</a:t>
            </a:r>
          </a:p>
          <a:p>
            <a:pPr marL="1257300" lvl="3" indent="0">
              <a:buNone/>
            </a:pPr>
            <a:r>
              <a:rPr lang="en-CA" sz="1500" dirty="0">
                <a:latin typeface="Consolas" panose="020B0609020204030204" pitchFamily="49" charset="0"/>
              </a:rPr>
              <a:t>    </a:t>
            </a:r>
            <a:r>
              <a:rPr lang="en-CA" sz="1500" dirty="0" smtClean="0">
                <a:latin typeface="Consolas" panose="020B0609020204030204" pitchFamily="49" charset="0"/>
              </a:rPr>
              <a:t>    }</a:t>
            </a:r>
            <a:endParaRPr lang="en-CA" sz="1500" dirty="0">
              <a:latin typeface="Consolas" panose="020B0609020204030204" pitchFamily="49" charset="0"/>
            </a:endParaRPr>
          </a:p>
          <a:p>
            <a:pPr marL="1257300" lvl="3" indent="0">
              <a:buNone/>
            </a:pPr>
            <a:endParaRPr lang="en-CA" sz="1500" dirty="0" smtClean="0">
              <a:latin typeface="Consolas" panose="020B0609020204030204" pitchFamily="49" charset="0"/>
            </a:endParaRPr>
          </a:p>
          <a:p>
            <a:pPr marL="1257300" lvl="3" indent="0">
              <a:buNone/>
            </a:pPr>
            <a:r>
              <a:rPr lang="en-CA" sz="1500" dirty="0" smtClean="0">
                <a:latin typeface="Consolas" panose="020B0609020204030204" pitchFamily="49" charset="0"/>
              </a:rPr>
              <a:t>        data[</a:t>
            </a:r>
            <a:r>
              <a:rPr lang="en-CA" sz="1500" dirty="0" err="1" smtClean="0">
                <a:latin typeface="Consolas" panose="020B0609020204030204" pitchFamily="49" charset="0"/>
              </a:rPr>
              <a:t>data_size</a:t>
            </a:r>
            <a:r>
              <a:rPr lang="en-CA" sz="1500" dirty="0" smtClean="0">
                <a:latin typeface="Consolas" panose="020B0609020204030204" pitchFamily="49" charset="0"/>
              </a:rPr>
              <a:t>] = x;</a:t>
            </a:r>
          </a:p>
          <a:p>
            <a:pPr marL="1257300" lvl="3" indent="0">
              <a:buNone/>
            </a:pPr>
            <a:r>
              <a:rPr lang="en-US" sz="1500" dirty="0">
                <a:latin typeface="Consolas" panose="020B0609020204030204" pitchFamily="49" charset="0"/>
              </a:rPr>
              <a:t> </a:t>
            </a:r>
            <a:r>
              <a:rPr lang="en-US" sz="1500" dirty="0" smtClean="0">
                <a:latin typeface="Consolas" panose="020B0609020204030204" pitchFamily="49" charset="0"/>
              </a:rPr>
              <a:t>       ++</a:t>
            </a:r>
            <a:r>
              <a:rPr lang="en-US" sz="1500" dirty="0" err="1" smtClean="0">
                <a:latin typeface="Consolas" panose="020B0609020204030204" pitchFamily="49" charset="0"/>
              </a:rPr>
              <a:t>data_size</a:t>
            </a:r>
            <a:r>
              <a:rPr lang="en-US" sz="1500" dirty="0" smtClean="0">
                <a:latin typeface="Consolas" panose="020B0609020204030204" pitchFamily="49" charset="0"/>
              </a:rPr>
              <a:t>;</a:t>
            </a:r>
            <a:endParaRPr lang="en-CA" sz="1500" dirty="0" smtClean="0">
              <a:latin typeface="Consolas" panose="020B0609020204030204" pitchFamily="49" charset="0"/>
            </a:endParaRPr>
          </a:p>
          <a:p>
            <a:pPr marL="1257300" lvl="3" indent="0">
              <a:buNone/>
            </a:pPr>
            <a:r>
              <a:rPr lang="en-US" sz="1500" dirty="0">
                <a:latin typeface="Consolas" panose="020B0609020204030204" pitchFamily="49" charset="0"/>
              </a:rPr>
              <a:t> </a:t>
            </a:r>
            <a:r>
              <a:rPr lang="en-US" sz="1500" dirty="0" smtClean="0">
                <a:latin typeface="Consolas" panose="020B0609020204030204" pitchFamily="49" charset="0"/>
              </a:rPr>
              <a:t>   }</a:t>
            </a:r>
            <a:endParaRPr lang="en-CA" sz="1500" dirty="0">
              <a:latin typeface="Consolas" panose="020B0609020204030204" pitchFamily="49" charset="0"/>
            </a:endParaRPr>
          </a:p>
        </p:txBody>
      </p:sp>
      <p:sp>
        <p:nvSpPr>
          <p:cNvPr id="6" name="Rounded Rectangle 5"/>
          <p:cNvSpPr/>
          <p:nvPr/>
        </p:nvSpPr>
        <p:spPr>
          <a:xfrm>
            <a:off x="2555776" y="4365104"/>
            <a:ext cx="2232248" cy="67470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7913999"/>
      </p:ext>
    </p:extLst>
  </p:cSld>
  <p:clrMapOvr>
    <a:masterClrMapping/>
  </p:clrMapOvr>
  <mc:AlternateContent xmlns:mc="http://schemas.openxmlformats.org/markup-compatibility/2006">
    <mc:Choice xmlns:p14="http://schemas.microsoft.com/office/powerpoint/2010/main" Requires="p14">
      <p:transition spd="slow" p14:dur="2000" advTm="20650"/>
    </mc:Choice>
    <mc:Fallback>
      <p:transition spd="slow" advTm="20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Storing data</a:t>
            </a:r>
            <a:endParaRPr lang="en-CA" dirty="0"/>
          </a:p>
        </p:txBody>
      </p:sp>
      <p:sp>
        <p:nvSpPr>
          <p:cNvPr id="3" name="Content Placeholder 2"/>
          <p:cNvSpPr>
            <a:spLocks noGrp="1"/>
          </p:cNvSpPr>
          <p:nvPr>
            <p:ph idx="1"/>
          </p:nvPr>
        </p:nvSpPr>
        <p:spPr/>
        <p:txBody>
          <a:bodyPr/>
          <a:lstStyle/>
          <a:p>
            <a:r>
              <a:rPr lang="en-US" dirty="0" smtClean="0"/>
              <a:t>Watching the first few steps:</a:t>
            </a:r>
          </a:p>
          <a:p>
            <a:pPr marL="0" indent="0">
              <a:buNone/>
            </a:pPr>
            <a:r>
              <a:rPr lang="en-US" sz="1800" dirty="0">
                <a:latin typeface="Consolas" panose="020B0609020204030204" pitchFamily="49" charset="0"/>
              </a:rPr>
              <a:t>	</a:t>
            </a:r>
            <a:r>
              <a:rPr lang="en-CA" sz="1800" dirty="0" smtClean="0">
                <a:latin typeface="Consolas" panose="020B0609020204030204" pitchFamily="49" charset="0"/>
              </a:rPr>
              <a:t>data[</a:t>
            </a:r>
            <a:r>
              <a:rPr lang="en-CA" sz="1800" dirty="0" err="1" smtClean="0">
                <a:latin typeface="Consolas" panose="020B0609020204030204" pitchFamily="49" charset="0"/>
              </a:rPr>
              <a:t>data_size</a:t>
            </a:r>
            <a:r>
              <a:rPr lang="en-CA" sz="1800" dirty="0">
                <a:latin typeface="Consolas" panose="020B0609020204030204" pitchFamily="49" charset="0"/>
              </a:rPr>
              <a:t>] = x</a:t>
            </a:r>
            <a:r>
              <a:rPr lang="en-CA" sz="1800" dirty="0" smtClean="0">
                <a:latin typeface="Consolas" panose="020B0609020204030204" pitchFamily="49" charset="0"/>
              </a:rPr>
              <a:t>;</a:t>
            </a:r>
          </a:p>
          <a:p>
            <a:pPr marL="0" indent="0">
              <a:buNone/>
            </a:pPr>
            <a:r>
              <a:rPr lang="en-US" sz="1800" dirty="0">
                <a:latin typeface="Consolas" panose="020B0609020204030204" pitchFamily="49" charset="0"/>
              </a:rPr>
              <a:t>	</a:t>
            </a:r>
            <a:r>
              <a:rPr lang="en-US" sz="1800" dirty="0" smtClean="0">
                <a:latin typeface="Consolas" panose="020B0609020204030204" pitchFamily="49" charset="0"/>
              </a:rPr>
              <a:t>++</a:t>
            </a:r>
            <a:r>
              <a:rPr lang="en-US" sz="1800" dirty="0" err="1">
                <a:latin typeface="Consolas" panose="020B0609020204030204" pitchFamily="49" charset="0"/>
              </a:rPr>
              <a:t>data_size</a:t>
            </a:r>
            <a:r>
              <a:rPr lang="en-US" sz="1800" dirty="0">
                <a:latin typeface="Consolas" panose="020B0609020204030204" pitchFamily="49" charset="0"/>
              </a:rPr>
              <a:t>;</a:t>
            </a:r>
            <a:endParaRPr lang="en-US" sz="1800" dirty="0"/>
          </a:p>
          <a:p>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p:txBody>
      </p:sp>
      <p:graphicFrame>
        <p:nvGraphicFramePr>
          <p:cNvPr id="5" name="Table 4"/>
          <p:cNvGraphicFramePr>
            <a:graphicFrameLocks noGrp="1"/>
          </p:cNvGraphicFramePr>
          <p:nvPr>
            <p:extLst>
              <p:ext uri="{D42A27DB-BD31-4B8C-83A1-F6EECF244321}">
                <p14:modId xmlns:p14="http://schemas.microsoft.com/office/powerpoint/2010/main" val="3441842826"/>
              </p:ext>
            </p:extLst>
          </p:nvPr>
        </p:nvGraphicFramePr>
        <p:xfrm>
          <a:off x="683568" y="2774424"/>
          <a:ext cx="4104456" cy="1950720"/>
        </p:xfrm>
        <a:graphic>
          <a:graphicData uri="http://schemas.openxmlformats.org/drawingml/2006/table">
            <a:tbl>
              <a:tblPr firstRow="1" bandRow="1">
                <a:tableStyleId>{2D5ABB26-0587-4C30-8999-92F81FD0307C}</a:tableStyleId>
              </a:tblPr>
              <a:tblGrid>
                <a:gridCol w="1152128"/>
                <a:gridCol w="1296144"/>
                <a:gridCol w="1656184"/>
              </a:tblGrid>
              <a:tr h="0">
                <a:tc>
                  <a:txBody>
                    <a:bodyPr/>
                    <a:lstStyle/>
                    <a:p>
                      <a:r>
                        <a:rPr lang="en-US" sz="1600" dirty="0" smtClean="0">
                          <a:latin typeface="Consolas" panose="020B0609020204030204" pitchFamily="49" charset="0"/>
                        </a:rPr>
                        <a:t>0xffffffc0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0xffffffc8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0xffffffd0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0xffffffd8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0xffffffe0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x</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0xffffffe8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data_size</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0xfffffff0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70C0"/>
                          </a:solidFill>
                          <a:latin typeface="Consolas" panose="020B0609020204030204" pitchFamily="49" charset="0"/>
                        </a:rPr>
                        <a:t>0x4b993ac0</a:t>
                      </a:r>
                      <a:endParaRPr lang="en-CA" sz="1600" dirty="0" smtClean="0">
                        <a:solidFill>
                          <a:srgbClr val="0070C0"/>
                        </a:solidFill>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0xfffffff8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10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data_capacity</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565723974"/>
              </p:ext>
            </p:extLst>
          </p:nvPr>
        </p:nvGraphicFramePr>
        <p:xfrm>
          <a:off x="4932040" y="2492896"/>
          <a:ext cx="3672408" cy="2438400"/>
        </p:xfrm>
        <a:graphic>
          <a:graphicData uri="http://schemas.openxmlformats.org/drawingml/2006/table">
            <a:tbl>
              <a:tblPr firstRow="1" bandRow="1">
                <a:tableStyleId>{2D5ABB26-0587-4C30-8999-92F81FD0307C}</a:tableStyleId>
              </a:tblPr>
              <a:tblGrid>
                <a:gridCol w="1152128"/>
                <a:gridCol w="1296144"/>
                <a:gridCol w="1224136"/>
              </a:tblGrid>
              <a:tr h="0">
                <a:tc>
                  <a:txBody>
                    <a:bodyPr/>
                    <a:lstStyle/>
                    <a:p>
                      <a:r>
                        <a:rPr lang="en-US" sz="1600" dirty="0" smtClean="0">
                          <a:solidFill>
                            <a:srgbClr val="0070C0"/>
                          </a:solidFill>
                          <a:latin typeface="Consolas" panose="020B0609020204030204" pitchFamily="49" charset="0"/>
                        </a:rPr>
                        <a:t>0x4b993ac0</a:t>
                      </a:r>
                      <a:endParaRPr lang="en-CA" sz="1600" dirty="0">
                        <a:solidFill>
                          <a:srgbClr val="0070C0"/>
                        </a:solidFill>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0x4b993ac8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data[1]</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0x4b993ad0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data[2]</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0x4b993ad8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data[3]</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0x4b993ae0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data[4]</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0x4b993ae8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data[5]</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0x4b993af0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0x4b993af8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data[7]</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0x4b993b00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data[8]</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0x4b993b08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data[9]</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 name="Rectangle 5"/>
          <p:cNvSpPr/>
          <p:nvPr/>
        </p:nvSpPr>
        <p:spPr>
          <a:xfrm>
            <a:off x="2339752" y="3945214"/>
            <a:ext cx="296876" cy="338554"/>
          </a:xfrm>
          <a:prstGeom prst="rect">
            <a:avLst/>
          </a:prstGeom>
        </p:spPr>
        <p:txBody>
          <a:bodyPr wrap="none">
            <a:spAutoFit/>
          </a:bodyPr>
          <a:lstStyle/>
          <a:p>
            <a:pPr algn="ctr"/>
            <a:r>
              <a:rPr lang="en-US" sz="1600" dirty="0" smtClean="0">
                <a:latin typeface="Consolas" panose="020B0609020204030204" pitchFamily="49" charset="0"/>
              </a:rPr>
              <a:t>0</a:t>
            </a:r>
            <a:endParaRPr lang="en-CA" dirty="0">
              <a:latin typeface="Consolas" panose="020B0609020204030204" pitchFamily="49" charset="0"/>
            </a:endParaRPr>
          </a:p>
        </p:txBody>
      </p:sp>
      <p:sp>
        <p:nvSpPr>
          <p:cNvPr id="8" name="Rectangle 7"/>
          <p:cNvSpPr/>
          <p:nvPr/>
        </p:nvSpPr>
        <p:spPr>
          <a:xfrm>
            <a:off x="6469561" y="2448881"/>
            <a:ext cx="521297" cy="338554"/>
          </a:xfrm>
          <a:prstGeom prst="rect">
            <a:avLst/>
          </a:prstGeom>
        </p:spPr>
        <p:txBody>
          <a:bodyPr wrap="none">
            <a:spAutoFit/>
          </a:bodyPr>
          <a:lstStyle/>
          <a:p>
            <a:pPr algn="ctr"/>
            <a:r>
              <a:rPr lang="en-US" sz="1600" dirty="0" smtClean="0">
                <a:latin typeface="Consolas" panose="020B0609020204030204" pitchFamily="49" charset="0"/>
              </a:rPr>
              <a:t>3.5</a:t>
            </a:r>
            <a:endParaRPr lang="en-CA" dirty="0">
              <a:latin typeface="Consolas" panose="020B0609020204030204" pitchFamily="49" charset="0"/>
            </a:endParaRPr>
          </a:p>
        </p:txBody>
      </p:sp>
      <p:sp>
        <p:nvSpPr>
          <p:cNvPr id="9" name="Rectangle 8"/>
          <p:cNvSpPr/>
          <p:nvPr/>
        </p:nvSpPr>
        <p:spPr>
          <a:xfrm>
            <a:off x="2339752" y="3945214"/>
            <a:ext cx="296876" cy="338554"/>
          </a:xfrm>
          <a:prstGeom prst="rect">
            <a:avLst/>
          </a:prstGeom>
        </p:spPr>
        <p:txBody>
          <a:bodyPr wrap="none">
            <a:spAutoFit/>
          </a:bodyPr>
          <a:lstStyle/>
          <a:p>
            <a:pPr algn="ctr"/>
            <a:r>
              <a:rPr lang="en-US" sz="1600" dirty="0" smtClean="0">
                <a:latin typeface="Consolas" panose="020B0609020204030204" pitchFamily="49" charset="0"/>
              </a:rPr>
              <a:t>1</a:t>
            </a:r>
            <a:endParaRPr lang="en-CA" dirty="0">
              <a:latin typeface="Consolas" panose="020B0609020204030204" pitchFamily="49" charset="0"/>
            </a:endParaRPr>
          </a:p>
        </p:txBody>
      </p:sp>
      <p:sp>
        <p:nvSpPr>
          <p:cNvPr id="10" name="Rectangle 9"/>
          <p:cNvSpPr/>
          <p:nvPr/>
        </p:nvSpPr>
        <p:spPr>
          <a:xfrm>
            <a:off x="6469561" y="2690258"/>
            <a:ext cx="521297" cy="338554"/>
          </a:xfrm>
          <a:prstGeom prst="rect">
            <a:avLst/>
          </a:prstGeom>
        </p:spPr>
        <p:txBody>
          <a:bodyPr wrap="none">
            <a:spAutoFit/>
          </a:bodyPr>
          <a:lstStyle/>
          <a:p>
            <a:pPr algn="ctr"/>
            <a:r>
              <a:rPr lang="en-US" sz="1600" dirty="0" smtClean="0">
                <a:latin typeface="Consolas" panose="020B0609020204030204" pitchFamily="49" charset="0"/>
              </a:rPr>
              <a:t>3.7</a:t>
            </a:r>
            <a:endParaRPr lang="en-CA" dirty="0">
              <a:latin typeface="Consolas" panose="020B0609020204030204" pitchFamily="49" charset="0"/>
            </a:endParaRPr>
          </a:p>
        </p:txBody>
      </p:sp>
      <p:sp>
        <p:nvSpPr>
          <p:cNvPr id="11" name="Rectangle 10"/>
          <p:cNvSpPr/>
          <p:nvPr/>
        </p:nvSpPr>
        <p:spPr>
          <a:xfrm>
            <a:off x="2339752" y="3945214"/>
            <a:ext cx="296876" cy="338554"/>
          </a:xfrm>
          <a:prstGeom prst="rect">
            <a:avLst/>
          </a:prstGeom>
        </p:spPr>
        <p:txBody>
          <a:bodyPr wrap="none">
            <a:spAutoFit/>
          </a:bodyPr>
          <a:lstStyle/>
          <a:p>
            <a:pPr algn="ctr"/>
            <a:r>
              <a:rPr lang="en-US" sz="1600" dirty="0" smtClean="0">
                <a:latin typeface="Consolas" panose="020B0609020204030204" pitchFamily="49" charset="0"/>
              </a:rPr>
              <a:t>2</a:t>
            </a:r>
            <a:endParaRPr lang="en-CA" dirty="0">
              <a:latin typeface="Consolas" panose="020B0609020204030204" pitchFamily="49" charset="0"/>
            </a:endParaRPr>
          </a:p>
        </p:txBody>
      </p:sp>
      <p:sp>
        <p:nvSpPr>
          <p:cNvPr id="12" name="Rectangle 11"/>
          <p:cNvSpPr/>
          <p:nvPr/>
        </p:nvSpPr>
        <p:spPr>
          <a:xfrm>
            <a:off x="6469561" y="2934275"/>
            <a:ext cx="521297" cy="338554"/>
          </a:xfrm>
          <a:prstGeom prst="rect">
            <a:avLst/>
          </a:prstGeom>
        </p:spPr>
        <p:txBody>
          <a:bodyPr wrap="none">
            <a:spAutoFit/>
          </a:bodyPr>
          <a:lstStyle/>
          <a:p>
            <a:pPr algn="ctr"/>
            <a:r>
              <a:rPr lang="en-US" sz="1600" dirty="0" smtClean="0">
                <a:latin typeface="Consolas" panose="020B0609020204030204" pitchFamily="49" charset="0"/>
              </a:rPr>
              <a:t>3.6</a:t>
            </a:r>
            <a:endParaRPr lang="en-CA" dirty="0">
              <a:latin typeface="Consolas" panose="020B0609020204030204" pitchFamily="49" charset="0"/>
            </a:endParaRPr>
          </a:p>
        </p:txBody>
      </p:sp>
      <p:sp>
        <p:nvSpPr>
          <p:cNvPr id="13" name="Rectangle 12"/>
          <p:cNvSpPr/>
          <p:nvPr/>
        </p:nvSpPr>
        <p:spPr>
          <a:xfrm>
            <a:off x="2339752" y="3945214"/>
            <a:ext cx="296876" cy="338554"/>
          </a:xfrm>
          <a:prstGeom prst="rect">
            <a:avLst/>
          </a:prstGeom>
        </p:spPr>
        <p:txBody>
          <a:bodyPr wrap="none">
            <a:spAutoFit/>
          </a:bodyPr>
          <a:lstStyle/>
          <a:p>
            <a:pPr algn="ctr"/>
            <a:r>
              <a:rPr lang="en-US" sz="1600" dirty="0" smtClean="0">
                <a:latin typeface="Consolas" panose="020B0609020204030204" pitchFamily="49" charset="0"/>
              </a:rPr>
              <a:t>3</a:t>
            </a:r>
            <a:endParaRPr lang="en-CA" dirty="0">
              <a:latin typeface="Consolas" panose="020B0609020204030204" pitchFamily="49" charset="0"/>
            </a:endParaRPr>
          </a:p>
        </p:txBody>
      </p:sp>
      <p:sp>
        <p:nvSpPr>
          <p:cNvPr id="14" name="Rectangle 13"/>
          <p:cNvSpPr/>
          <p:nvPr/>
        </p:nvSpPr>
        <p:spPr>
          <a:xfrm>
            <a:off x="6469561" y="3168961"/>
            <a:ext cx="521297" cy="338554"/>
          </a:xfrm>
          <a:prstGeom prst="rect">
            <a:avLst/>
          </a:prstGeom>
        </p:spPr>
        <p:txBody>
          <a:bodyPr wrap="none">
            <a:spAutoFit/>
          </a:bodyPr>
          <a:lstStyle/>
          <a:p>
            <a:pPr algn="ctr"/>
            <a:r>
              <a:rPr lang="en-US" sz="1600" dirty="0" smtClean="0">
                <a:latin typeface="Consolas" panose="020B0609020204030204" pitchFamily="49" charset="0"/>
              </a:rPr>
              <a:t>3.9</a:t>
            </a:r>
            <a:endParaRPr lang="en-CA" dirty="0">
              <a:latin typeface="Consolas" panose="020B0609020204030204" pitchFamily="49" charset="0"/>
            </a:endParaRPr>
          </a:p>
        </p:txBody>
      </p:sp>
      <p:sp>
        <p:nvSpPr>
          <p:cNvPr id="15" name="Rectangle 14"/>
          <p:cNvSpPr/>
          <p:nvPr/>
        </p:nvSpPr>
        <p:spPr>
          <a:xfrm>
            <a:off x="2339752" y="3945214"/>
            <a:ext cx="296876" cy="338554"/>
          </a:xfrm>
          <a:prstGeom prst="rect">
            <a:avLst/>
          </a:prstGeom>
        </p:spPr>
        <p:txBody>
          <a:bodyPr wrap="none">
            <a:spAutoFit/>
          </a:bodyPr>
          <a:lstStyle/>
          <a:p>
            <a:pPr algn="ctr"/>
            <a:r>
              <a:rPr lang="en-US" sz="1600" dirty="0" smtClean="0">
                <a:latin typeface="Consolas" panose="020B0609020204030204" pitchFamily="49" charset="0"/>
              </a:rPr>
              <a:t>4</a:t>
            </a:r>
            <a:endParaRPr lang="en-CA" dirty="0">
              <a:latin typeface="Consolas" panose="020B0609020204030204" pitchFamily="49" charset="0"/>
            </a:endParaRPr>
          </a:p>
        </p:txBody>
      </p:sp>
      <p:sp>
        <p:nvSpPr>
          <p:cNvPr id="16" name="Rectangle 15"/>
          <p:cNvSpPr/>
          <p:nvPr/>
        </p:nvSpPr>
        <p:spPr>
          <a:xfrm>
            <a:off x="6469561" y="3419669"/>
            <a:ext cx="521297" cy="338554"/>
          </a:xfrm>
          <a:prstGeom prst="rect">
            <a:avLst/>
          </a:prstGeom>
        </p:spPr>
        <p:txBody>
          <a:bodyPr wrap="none">
            <a:spAutoFit/>
          </a:bodyPr>
          <a:lstStyle/>
          <a:p>
            <a:pPr algn="ctr"/>
            <a:r>
              <a:rPr lang="en-US" sz="1600" dirty="0" smtClean="0">
                <a:latin typeface="Consolas" panose="020B0609020204030204" pitchFamily="49" charset="0"/>
              </a:rPr>
              <a:t>3.8</a:t>
            </a:r>
            <a:endParaRPr lang="en-CA" dirty="0">
              <a:latin typeface="Consolas" panose="020B0609020204030204" pitchFamily="49" charset="0"/>
            </a:endParaRPr>
          </a:p>
        </p:txBody>
      </p:sp>
      <p:sp>
        <p:nvSpPr>
          <p:cNvPr id="17" name="Rectangle 16"/>
          <p:cNvSpPr/>
          <p:nvPr/>
        </p:nvSpPr>
        <p:spPr>
          <a:xfrm>
            <a:off x="2339752" y="3945214"/>
            <a:ext cx="296876" cy="338554"/>
          </a:xfrm>
          <a:prstGeom prst="rect">
            <a:avLst/>
          </a:prstGeom>
        </p:spPr>
        <p:txBody>
          <a:bodyPr wrap="none">
            <a:spAutoFit/>
          </a:bodyPr>
          <a:lstStyle/>
          <a:p>
            <a:pPr algn="ctr"/>
            <a:r>
              <a:rPr lang="en-US" sz="1600" dirty="0" smtClean="0">
                <a:latin typeface="Consolas" panose="020B0609020204030204" pitchFamily="49" charset="0"/>
              </a:rPr>
              <a:t>5</a:t>
            </a:r>
            <a:endParaRPr lang="en-CA" dirty="0">
              <a:latin typeface="Consolas" panose="020B0609020204030204" pitchFamily="49" charset="0"/>
            </a:endParaRPr>
          </a:p>
        </p:txBody>
      </p:sp>
      <p:sp>
        <p:nvSpPr>
          <p:cNvPr id="18" name="Rectangle 17"/>
          <p:cNvSpPr/>
          <p:nvPr/>
        </p:nvSpPr>
        <p:spPr>
          <a:xfrm>
            <a:off x="6469561" y="3663686"/>
            <a:ext cx="521297" cy="338554"/>
          </a:xfrm>
          <a:prstGeom prst="rect">
            <a:avLst/>
          </a:prstGeom>
        </p:spPr>
        <p:txBody>
          <a:bodyPr wrap="none">
            <a:spAutoFit/>
          </a:bodyPr>
          <a:lstStyle/>
          <a:p>
            <a:pPr algn="ctr"/>
            <a:r>
              <a:rPr lang="en-US" sz="1600" dirty="0" smtClean="0">
                <a:latin typeface="Consolas" panose="020B0609020204030204" pitchFamily="49" charset="0"/>
              </a:rPr>
              <a:t>4.0</a:t>
            </a:r>
            <a:endParaRPr lang="en-CA" dirty="0">
              <a:latin typeface="Consolas" panose="020B0609020204030204" pitchFamily="49" charset="0"/>
            </a:endParaRPr>
          </a:p>
        </p:txBody>
      </p:sp>
      <p:sp>
        <p:nvSpPr>
          <p:cNvPr id="21" name="Rectangle 20"/>
          <p:cNvSpPr/>
          <p:nvPr/>
        </p:nvSpPr>
        <p:spPr>
          <a:xfrm>
            <a:off x="2258413" y="3703837"/>
            <a:ext cx="521297" cy="338554"/>
          </a:xfrm>
          <a:prstGeom prst="rect">
            <a:avLst/>
          </a:prstGeom>
        </p:spPr>
        <p:txBody>
          <a:bodyPr wrap="none">
            <a:spAutoFit/>
          </a:bodyPr>
          <a:lstStyle/>
          <a:p>
            <a:pPr algn="ctr"/>
            <a:r>
              <a:rPr lang="en-US" sz="1600" dirty="0" smtClean="0">
                <a:latin typeface="Consolas" panose="020B0609020204030204" pitchFamily="49" charset="0"/>
              </a:rPr>
              <a:t>3.5</a:t>
            </a:r>
            <a:endParaRPr lang="en-CA" dirty="0">
              <a:latin typeface="Consolas" panose="020B0609020204030204" pitchFamily="49" charset="0"/>
            </a:endParaRPr>
          </a:p>
        </p:txBody>
      </p:sp>
      <p:sp>
        <p:nvSpPr>
          <p:cNvPr id="22" name="Rectangle 21"/>
          <p:cNvSpPr/>
          <p:nvPr/>
        </p:nvSpPr>
        <p:spPr>
          <a:xfrm>
            <a:off x="2258413" y="3703837"/>
            <a:ext cx="521297" cy="338554"/>
          </a:xfrm>
          <a:prstGeom prst="rect">
            <a:avLst/>
          </a:prstGeom>
        </p:spPr>
        <p:txBody>
          <a:bodyPr wrap="none">
            <a:spAutoFit/>
          </a:bodyPr>
          <a:lstStyle/>
          <a:p>
            <a:pPr algn="ctr"/>
            <a:r>
              <a:rPr lang="en-US" sz="1600" dirty="0" smtClean="0">
                <a:latin typeface="Consolas" panose="020B0609020204030204" pitchFamily="49" charset="0"/>
              </a:rPr>
              <a:t>3.7</a:t>
            </a:r>
            <a:endParaRPr lang="en-CA" dirty="0">
              <a:latin typeface="Consolas" panose="020B0609020204030204" pitchFamily="49" charset="0"/>
            </a:endParaRPr>
          </a:p>
        </p:txBody>
      </p:sp>
      <p:sp>
        <p:nvSpPr>
          <p:cNvPr id="23" name="Rectangle 22"/>
          <p:cNvSpPr/>
          <p:nvPr/>
        </p:nvSpPr>
        <p:spPr>
          <a:xfrm>
            <a:off x="2258413" y="3703837"/>
            <a:ext cx="521297" cy="338554"/>
          </a:xfrm>
          <a:prstGeom prst="rect">
            <a:avLst/>
          </a:prstGeom>
        </p:spPr>
        <p:txBody>
          <a:bodyPr wrap="none">
            <a:spAutoFit/>
          </a:bodyPr>
          <a:lstStyle/>
          <a:p>
            <a:pPr algn="ctr"/>
            <a:r>
              <a:rPr lang="en-US" sz="1600" dirty="0" smtClean="0">
                <a:latin typeface="Consolas" panose="020B0609020204030204" pitchFamily="49" charset="0"/>
              </a:rPr>
              <a:t>3.6</a:t>
            </a:r>
            <a:endParaRPr lang="en-CA" dirty="0">
              <a:latin typeface="Consolas" panose="020B0609020204030204" pitchFamily="49" charset="0"/>
            </a:endParaRPr>
          </a:p>
        </p:txBody>
      </p:sp>
      <p:sp>
        <p:nvSpPr>
          <p:cNvPr id="24" name="Rectangle 23"/>
          <p:cNvSpPr/>
          <p:nvPr/>
        </p:nvSpPr>
        <p:spPr>
          <a:xfrm>
            <a:off x="2258413" y="3703837"/>
            <a:ext cx="521297" cy="338554"/>
          </a:xfrm>
          <a:prstGeom prst="rect">
            <a:avLst/>
          </a:prstGeom>
        </p:spPr>
        <p:txBody>
          <a:bodyPr wrap="none">
            <a:spAutoFit/>
          </a:bodyPr>
          <a:lstStyle/>
          <a:p>
            <a:pPr algn="ctr"/>
            <a:r>
              <a:rPr lang="en-US" sz="1600" dirty="0" smtClean="0">
                <a:latin typeface="Consolas" panose="020B0609020204030204" pitchFamily="49" charset="0"/>
              </a:rPr>
              <a:t>3.9</a:t>
            </a:r>
            <a:endParaRPr lang="en-CA" dirty="0">
              <a:latin typeface="Consolas" panose="020B0609020204030204" pitchFamily="49" charset="0"/>
            </a:endParaRPr>
          </a:p>
        </p:txBody>
      </p:sp>
      <p:sp>
        <p:nvSpPr>
          <p:cNvPr id="25" name="Rectangle 24"/>
          <p:cNvSpPr/>
          <p:nvPr/>
        </p:nvSpPr>
        <p:spPr>
          <a:xfrm>
            <a:off x="2258413" y="3703837"/>
            <a:ext cx="521297" cy="338554"/>
          </a:xfrm>
          <a:prstGeom prst="rect">
            <a:avLst/>
          </a:prstGeom>
        </p:spPr>
        <p:txBody>
          <a:bodyPr wrap="none">
            <a:spAutoFit/>
          </a:bodyPr>
          <a:lstStyle/>
          <a:p>
            <a:pPr algn="ctr"/>
            <a:r>
              <a:rPr lang="en-US" sz="1600" dirty="0" smtClean="0">
                <a:latin typeface="Consolas" panose="020B0609020204030204" pitchFamily="49" charset="0"/>
              </a:rPr>
              <a:t>3.8</a:t>
            </a:r>
            <a:endParaRPr lang="en-CA" dirty="0">
              <a:latin typeface="Consolas" panose="020B0609020204030204" pitchFamily="49" charset="0"/>
            </a:endParaRPr>
          </a:p>
        </p:txBody>
      </p:sp>
      <p:sp>
        <p:nvSpPr>
          <p:cNvPr id="26" name="Rectangle 25"/>
          <p:cNvSpPr/>
          <p:nvPr/>
        </p:nvSpPr>
        <p:spPr>
          <a:xfrm>
            <a:off x="2258413" y="3703837"/>
            <a:ext cx="521297" cy="338554"/>
          </a:xfrm>
          <a:prstGeom prst="rect">
            <a:avLst/>
          </a:prstGeom>
        </p:spPr>
        <p:txBody>
          <a:bodyPr wrap="none">
            <a:spAutoFit/>
          </a:bodyPr>
          <a:lstStyle/>
          <a:p>
            <a:pPr algn="ctr"/>
            <a:r>
              <a:rPr lang="en-US" sz="1600" dirty="0" smtClean="0">
                <a:latin typeface="Consolas" panose="020B0609020204030204" pitchFamily="49" charset="0"/>
              </a:rPr>
              <a:t>4.0</a:t>
            </a:r>
            <a:endParaRPr lang="en-CA" dirty="0">
              <a:latin typeface="Consolas" panose="020B0609020204030204" pitchFamily="49" charset="0"/>
            </a:endParaRPr>
          </a:p>
        </p:txBody>
      </p:sp>
      <p:pic>
        <p:nvPicPr>
          <p:cNvPr id="29" name="Audio 2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93460960"/>
      </p:ext>
    </p:extLst>
  </p:cSld>
  <p:clrMapOvr>
    <a:masterClrMapping/>
  </p:clrMapOvr>
  <mc:AlternateContent xmlns:mc="http://schemas.openxmlformats.org/markup-compatibility/2006">
    <mc:Choice xmlns:p14="http://schemas.microsoft.com/office/powerpoint/2010/main" Requires="p14">
      <p:transition spd="slow" p14:dur="2000" advTm="68730"/>
    </mc:Choice>
    <mc:Fallback>
      <p:transition spd="slow" advTm="68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2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1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2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childTnLst>
                                </p:cTn>
                              </p:par>
                              <p:par>
                                <p:cTn id="81" presetID="1" presetClass="exit" presetSubtype="0" fill="hold" grpId="1" nodeType="withEffect">
                                  <p:stCondLst>
                                    <p:cond delay="0"/>
                                  </p:stCondLst>
                                  <p:childTnLst>
                                    <p:set>
                                      <p:cBhvr>
                                        <p:cTn id="82" dur="1" fill="hold">
                                          <p:stCondLst>
                                            <p:cond delay="0"/>
                                          </p:stCondLst>
                                        </p:cTn>
                                        <p:tgtEl>
                                          <p:spTgt spid="1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par>
                                <p:cTn id="87" presetID="1" presetClass="exit" presetSubtype="0" fill="hold" grpId="1" nodeType="withEffect">
                                  <p:stCondLst>
                                    <p:cond delay="0"/>
                                  </p:stCondLst>
                                  <p:childTnLst>
                                    <p:set>
                                      <p:cBhvr>
                                        <p:cTn id="88" dur="1" fill="hold">
                                          <p:stCondLst>
                                            <p:cond delay="0"/>
                                          </p:stCondLst>
                                        </p:cTn>
                                        <p:tgtEl>
                                          <p:spTgt spid="2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3" fill="hold" display="0">
                  <p:stCondLst>
                    <p:cond delay="indefinite"/>
                  </p:stCondLst>
                  <p:endCondLst>
                    <p:cond evt="onStopAudio" delay="0">
                      <p:tgtEl>
                        <p:sldTgt/>
                      </p:tgtEl>
                    </p:cond>
                  </p:endCondLst>
                </p:cTn>
                <p:tgtEl>
                  <p:spTgt spid="29"/>
                </p:tgtEl>
              </p:cMediaNode>
            </p:audio>
          </p:childTnLst>
        </p:cTn>
      </p:par>
    </p:tnLst>
    <p:bldLst>
      <p:bldP spid="6" grpId="1"/>
      <p:bldP spid="8" grpId="0"/>
      <p:bldP spid="9" grpId="0"/>
      <p:bldP spid="9" grpId="1"/>
      <p:bldP spid="10" grpId="0"/>
      <p:bldP spid="11" grpId="0"/>
      <p:bldP spid="11" grpId="1"/>
      <p:bldP spid="12" grpId="0"/>
      <p:bldP spid="13" grpId="0"/>
      <p:bldP spid="13" grpId="1"/>
      <p:bldP spid="14" grpId="0"/>
      <p:bldP spid="15" grpId="0"/>
      <p:bldP spid="15" grpId="1"/>
      <p:bldP spid="16" grpId="0"/>
      <p:bldP spid="17" grpId="0"/>
      <p:bldP spid="18" grpId="0"/>
      <p:bldP spid="21" grpId="0"/>
      <p:bldP spid="21" grpId="1"/>
      <p:bldP spid="22" grpId="0"/>
      <p:bldP spid="22" grpId="1"/>
      <p:bldP spid="23" grpId="0"/>
      <p:bldP spid="23" grpId="1"/>
      <p:bldP spid="24" grpId="0"/>
      <p:bldP spid="24" grpId="1"/>
      <p:bldP spid="25" grpId="0"/>
      <p:bldP spid="25" grpId="1"/>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Storing data</a:t>
            </a:r>
            <a:endParaRPr lang="en-CA" dirty="0"/>
          </a:p>
        </p:txBody>
      </p:sp>
      <p:sp>
        <p:nvSpPr>
          <p:cNvPr id="3" name="Content Placeholder 2"/>
          <p:cNvSpPr>
            <a:spLocks noGrp="1"/>
          </p:cNvSpPr>
          <p:nvPr>
            <p:ph idx="1"/>
          </p:nvPr>
        </p:nvSpPr>
        <p:spPr/>
        <p:txBody>
          <a:bodyPr/>
          <a:lstStyle/>
          <a:p>
            <a:r>
              <a:rPr lang="en-US" dirty="0" smtClean="0"/>
              <a:t>After ten steps, the array is full</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p:txBody>
      </p:sp>
      <p:graphicFrame>
        <p:nvGraphicFramePr>
          <p:cNvPr id="5" name="Table 4"/>
          <p:cNvGraphicFramePr>
            <a:graphicFrameLocks noGrp="1"/>
          </p:cNvGraphicFramePr>
          <p:nvPr>
            <p:extLst>
              <p:ext uri="{D42A27DB-BD31-4B8C-83A1-F6EECF244321}">
                <p14:modId xmlns:p14="http://schemas.microsoft.com/office/powerpoint/2010/main" val="273949870"/>
              </p:ext>
            </p:extLst>
          </p:nvPr>
        </p:nvGraphicFramePr>
        <p:xfrm>
          <a:off x="683568" y="2774424"/>
          <a:ext cx="4104456" cy="1950720"/>
        </p:xfrm>
        <a:graphic>
          <a:graphicData uri="http://schemas.openxmlformats.org/drawingml/2006/table">
            <a:tbl>
              <a:tblPr firstRow="1" bandRow="1">
                <a:tableStyleId>{2D5ABB26-0587-4C30-8999-92F81FD0307C}</a:tableStyleId>
              </a:tblPr>
              <a:tblGrid>
                <a:gridCol w="1152128"/>
                <a:gridCol w="1296144"/>
                <a:gridCol w="1656184"/>
              </a:tblGrid>
              <a:tr h="0">
                <a:tc>
                  <a:txBody>
                    <a:bodyPr/>
                    <a:lstStyle/>
                    <a:p>
                      <a:r>
                        <a:rPr lang="en-US" sz="1600" dirty="0" smtClean="0">
                          <a:latin typeface="Consolas" panose="020B0609020204030204" pitchFamily="49" charset="0"/>
                        </a:rPr>
                        <a:t>0xffffffc0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0xffffffc8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0xffffffd0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0xffffffd8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0xffffffe0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4.8</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x</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0xffffffe8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10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data_size</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0xfffffff0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70C0"/>
                          </a:solidFill>
                          <a:latin typeface="Consolas" panose="020B0609020204030204" pitchFamily="49" charset="0"/>
                        </a:rPr>
                        <a:t>0x4b993ac0</a:t>
                      </a:r>
                      <a:endParaRPr lang="en-CA" sz="1600" dirty="0" smtClean="0">
                        <a:solidFill>
                          <a:srgbClr val="0070C0"/>
                        </a:solidFill>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0xfffffff8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10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data_capacity</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749387603"/>
              </p:ext>
            </p:extLst>
          </p:nvPr>
        </p:nvGraphicFramePr>
        <p:xfrm>
          <a:off x="4932040" y="2492896"/>
          <a:ext cx="3672408" cy="2438400"/>
        </p:xfrm>
        <a:graphic>
          <a:graphicData uri="http://schemas.openxmlformats.org/drawingml/2006/table">
            <a:tbl>
              <a:tblPr firstRow="1" bandRow="1">
                <a:tableStyleId>{2D5ABB26-0587-4C30-8999-92F81FD0307C}</a:tableStyleId>
              </a:tblPr>
              <a:tblGrid>
                <a:gridCol w="1152128"/>
                <a:gridCol w="1296144"/>
                <a:gridCol w="1224136"/>
              </a:tblGrid>
              <a:tr h="0">
                <a:tc>
                  <a:txBody>
                    <a:bodyPr/>
                    <a:lstStyle/>
                    <a:p>
                      <a:r>
                        <a:rPr lang="en-US" sz="1600" dirty="0" smtClean="0">
                          <a:solidFill>
                            <a:srgbClr val="0070C0"/>
                          </a:solidFill>
                          <a:latin typeface="Consolas" panose="020B0609020204030204" pitchFamily="49" charset="0"/>
                        </a:rPr>
                        <a:t>0x4b993ac0</a:t>
                      </a:r>
                      <a:endParaRPr lang="en-CA" sz="1600" dirty="0">
                        <a:solidFill>
                          <a:srgbClr val="0070C0"/>
                        </a:solidFill>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0x4b993ac8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data[1]</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0x4b993ad0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data[2]</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0x4b993ad8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data[3]</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0x4b993ae0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data[4]</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0x4b993ae8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data[5]</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0x4b993af0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4.1</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0x4b993af8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4.4</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data[7]</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0x4b993b00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4.3</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data[8]</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0x4b993b08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data[9]</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8" name="Rectangle 7"/>
          <p:cNvSpPr/>
          <p:nvPr/>
        </p:nvSpPr>
        <p:spPr>
          <a:xfrm>
            <a:off x="6469561" y="2448881"/>
            <a:ext cx="521297" cy="338554"/>
          </a:xfrm>
          <a:prstGeom prst="rect">
            <a:avLst/>
          </a:prstGeom>
        </p:spPr>
        <p:txBody>
          <a:bodyPr wrap="none">
            <a:spAutoFit/>
          </a:bodyPr>
          <a:lstStyle/>
          <a:p>
            <a:pPr algn="ctr"/>
            <a:r>
              <a:rPr lang="en-US" sz="1600" dirty="0" smtClean="0">
                <a:latin typeface="Consolas" panose="020B0609020204030204" pitchFamily="49" charset="0"/>
              </a:rPr>
              <a:t>3.5</a:t>
            </a:r>
            <a:endParaRPr lang="en-CA" dirty="0">
              <a:latin typeface="Consolas" panose="020B0609020204030204" pitchFamily="49" charset="0"/>
            </a:endParaRPr>
          </a:p>
        </p:txBody>
      </p:sp>
      <p:sp>
        <p:nvSpPr>
          <p:cNvPr id="10" name="Rectangle 9"/>
          <p:cNvSpPr/>
          <p:nvPr/>
        </p:nvSpPr>
        <p:spPr>
          <a:xfrm>
            <a:off x="6469561" y="2690258"/>
            <a:ext cx="521297" cy="338554"/>
          </a:xfrm>
          <a:prstGeom prst="rect">
            <a:avLst/>
          </a:prstGeom>
        </p:spPr>
        <p:txBody>
          <a:bodyPr wrap="none">
            <a:spAutoFit/>
          </a:bodyPr>
          <a:lstStyle/>
          <a:p>
            <a:pPr algn="ctr"/>
            <a:r>
              <a:rPr lang="en-US" sz="1600" dirty="0" smtClean="0">
                <a:latin typeface="Consolas" panose="020B0609020204030204" pitchFamily="49" charset="0"/>
              </a:rPr>
              <a:t>3.7</a:t>
            </a:r>
            <a:endParaRPr lang="en-CA" dirty="0">
              <a:latin typeface="Consolas" panose="020B0609020204030204" pitchFamily="49" charset="0"/>
            </a:endParaRPr>
          </a:p>
        </p:txBody>
      </p:sp>
      <p:sp>
        <p:nvSpPr>
          <p:cNvPr id="12" name="Rectangle 11"/>
          <p:cNvSpPr/>
          <p:nvPr/>
        </p:nvSpPr>
        <p:spPr>
          <a:xfrm>
            <a:off x="6469561" y="2934275"/>
            <a:ext cx="521297" cy="338554"/>
          </a:xfrm>
          <a:prstGeom prst="rect">
            <a:avLst/>
          </a:prstGeom>
        </p:spPr>
        <p:txBody>
          <a:bodyPr wrap="none">
            <a:spAutoFit/>
          </a:bodyPr>
          <a:lstStyle/>
          <a:p>
            <a:pPr algn="ctr"/>
            <a:r>
              <a:rPr lang="en-US" sz="1600" dirty="0" smtClean="0">
                <a:latin typeface="Consolas" panose="020B0609020204030204" pitchFamily="49" charset="0"/>
              </a:rPr>
              <a:t>3.6</a:t>
            </a:r>
            <a:endParaRPr lang="en-CA" dirty="0">
              <a:latin typeface="Consolas" panose="020B0609020204030204" pitchFamily="49" charset="0"/>
            </a:endParaRPr>
          </a:p>
        </p:txBody>
      </p:sp>
      <p:sp>
        <p:nvSpPr>
          <p:cNvPr id="14" name="Rectangle 13"/>
          <p:cNvSpPr/>
          <p:nvPr/>
        </p:nvSpPr>
        <p:spPr>
          <a:xfrm>
            <a:off x="6469561" y="3168961"/>
            <a:ext cx="521297" cy="338554"/>
          </a:xfrm>
          <a:prstGeom prst="rect">
            <a:avLst/>
          </a:prstGeom>
        </p:spPr>
        <p:txBody>
          <a:bodyPr wrap="none">
            <a:spAutoFit/>
          </a:bodyPr>
          <a:lstStyle/>
          <a:p>
            <a:pPr algn="ctr"/>
            <a:r>
              <a:rPr lang="en-US" sz="1600" dirty="0" smtClean="0">
                <a:latin typeface="Consolas" panose="020B0609020204030204" pitchFamily="49" charset="0"/>
              </a:rPr>
              <a:t>3.9</a:t>
            </a:r>
            <a:endParaRPr lang="en-CA" dirty="0">
              <a:latin typeface="Consolas" panose="020B0609020204030204" pitchFamily="49" charset="0"/>
            </a:endParaRPr>
          </a:p>
        </p:txBody>
      </p:sp>
      <p:sp>
        <p:nvSpPr>
          <p:cNvPr id="16" name="Rectangle 15"/>
          <p:cNvSpPr/>
          <p:nvPr/>
        </p:nvSpPr>
        <p:spPr>
          <a:xfrm>
            <a:off x="6469561" y="3419669"/>
            <a:ext cx="521297" cy="338554"/>
          </a:xfrm>
          <a:prstGeom prst="rect">
            <a:avLst/>
          </a:prstGeom>
        </p:spPr>
        <p:txBody>
          <a:bodyPr wrap="none">
            <a:spAutoFit/>
          </a:bodyPr>
          <a:lstStyle/>
          <a:p>
            <a:pPr algn="ctr"/>
            <a:r>
              <a:rPr lang="en-US" sz="1600" dirty="0" smtClean="0">
                <a:latin typeface="Consolas" panose="020B0609020204030204" pitchFamily="49" charset="0"/>
              </a:rPr>
              <a:t>3.8</a:t>
            </a:r>
            <a:endParaRPr lang="en-CA" dirty="0">
              <a:latin typeface="Consolas" panose="020B0609020204030204" pitchFamily="49" charset="0"/>
            </a:endParaRPr>
          </a:p>
        </p:txBody>
      </p:sp>
      <p:sp>
        <p:nvSpPr>
          <p:cNvPr id="18" name="Rectangle 17"/>
          <p:cNvSpPr/>
          <p:nvPr/>
        </p:nvSpPr>
        <p:spPr>
          <a:xfrm>
            <a:off x="6469561" y="3663686"/>
            <a:ext cx="521297" cy="338554"/>
          </a:xfrm>
          <a:prstGeom prst="rect">
            <a:avLst/>
          </a:prstGeom>
        </p:spPr>
        <p:txBody>
          <a:bodyPr wrap="none">
            <a:spAutoFit/>
          </a:bodyPr>
          <a:lstStyle/>
          <a:p>
            <a:pPr algn="ctr"/>
            <a:r>
              <a:rPr lang="en-US" sz="1600" dirty="0" smtClean="0">
                <a:latin typeface="Consolas" panose="020B0609020204030204" pitchFamily="49" charset="0"/>
              </a:rPr>
              <a:t>4.0</a:t>
            </a:r>
            <a:endParaRPr lang="en-CA" dirty="0">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29338585"/>
      </p:ext>
    </p:extLst>
  </p:cSld>
  <p:clrMapOvr>
    <a:masterClrMapping/>
  </p:clrMapOvr>
  <mc:AlternateContent xmlns:mc="http://schemas.openxmlformats.org/markup-compatibility/2006">
    <mc:Choice xmlns:p14="http://schemas.microsoft.com/office/powerpoint/2010/main" Requires="p14">
      <p:transition spd="slow" p14:dur="2000" advTm="40227"/>
    </mc:Choice>
    <mc:Fallback>
      <p:transition spd="slow" advTm="40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Dealing with a full array</a:t>
            </a:r>
            <a:endParaRPr lang="en-CA" dirty="0"/>
          </a:p>
        </p:txBody>
      </p:sp>
      <p:sp>
        <p:nvSpPr>
          <p:cNvPr id="3" name="Content Placeholder 2"/>
          <p:cNvSpPr>
            <a:spLocks noGrp="1"/>
          </p:cNvSpPr>
          <p:nvPr>
            <p:ph idx="1"/>
          </p:nvPr>
        </p:nvSpPr>
        <p:spPr/>
        <p:txBody>
          <a:bodyPr/>
          <a:lstStyle/>
          <a:p>
            <a:r>
              <a:rPr lang="en-CA" dirty="0" smtClean="0"/>
              <a:t>What can we do if the array is full?</a:t>
            </a:r>
          </a:p>
          <a:p>
            <a:pPr lvl="1"/>
            <a:r>
              <a:rPr lang="en-US" dirty="0" smtClean="0"/>
              <a:t>We cannot expand the array</a:t>
            </a:r>
          </a:p>
          <a:p>
            <a:pPr lvl="1"/>
            <a:endParaRPr lang="en-US" dirty="0"/>
          </a:p>
          <a:p>
            <a:r>
              <a:rPr lang="en-US" dirty="0" smtClean="0"/>
              <a:t>Strategy:</a:t>
            </a:r>
          </a:p>
          <a:p>
            <a:pPr lvl="1"/>
            <a:r>
              <a:rPr lang="en-US" dirty="0" smtClean="0"/>
              <a:t>We could request a larger array,</a:t>
            </a:r>
            <a:br>
              <a:rPr lang="en-US" dirty="0" smtClean="0"/>
            </a:br>
            <a:r>
              <a:rPr lang="en-US" dirty="0" smtClean="0"/>
              <a:t>	    and copy anything in the current array over</a:t>
            </a:r>
            <a:endParaRPr lang="en-US" dirty="0">
              <a:cs typeface="Times New Roman" panose="02020603050405020304"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2518735492"/>
              </p:ext>
            </p:extLst>
          </p:nvPr>
        </p:nvGraphicFramePr>
        <p:xfrm>
          <a:off x="4932040" y="3933056"/>
          <a:ext cx="1296144" cy="2438400"/>
        </p:xfrm>
        <a:graphic>
          <a:graphicData uri="http://schemas.openxmlformats.org/drawingml/2006/table">
            <a:tbl>
              <a:tblPr firstRow="1" bandRow="1">
                <a:tableStyleId>{2D5ABB26-0587-4C30-8999-92F81FD0307C}</a:tableStyleId>
              </a:tblPr>
              <a:tblGrid>
                <a:gridCol w="1296144"/>
              </a:tblGrid>
              <a:tr h="0">
                <a:tc>
                  <a:txBody>
                    <a:bodyPr/>
                    <a:lstStyle/>
                    <a:p>
                      <a:pPr algn="ctr"/>
                      <a:r>
                        <a:rPr lang="en-US" sz="1600" dirty="0" smtClean="0">
                          <a:latin typeface="Consolas" panose="020B0609020204030204" pitchFamily="49" charset="0"/>
                        </a:rPr>
                        <a:t>3.5</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600" dirty="0" smtClean="0">
                          <a:latin typeface="Consolas" panose="020B0609020204030204" pitchFamily="49" charset="0"/>
                        </a:rPr>
                        <a:t>3.7</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600" dirty="0" smtClean="0">
                          <a:latin typeface="Consolas" panose="020B0609020204030204" pitchFamily="49" charset="0"/>
                        </a:rPr>
                        <a:t>3.6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600" dirty="0" smtClean="0">
                          <a:latin typeface="Consolas" panose="020B0609020204030204" pitchFamily="49" charset="0"/>
                        </a:rPr>
                        <a:t>3.9</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600" dirty="0" smtClean="0">
                          <a:latin typeface="Consolas" panose="020B0609020204030204" pitchFamily="49" charset="0"/>
                        </a:rPr>
                        <a:t>3.8</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600" dirty="0" smtClean="0">
                          <a:latin typeface="Consolas" panose="020B0609020204030204" pitchFamily="49" charset="0"/>
                        </a:rPr>
                        <a:t>4.0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600" dirty="0" smtClean="0">
                          <a:latin typeface="Consolas" panose="020B0609020204030204" pitchFamily="49" charset="0"/>
                        </a:rPr>
                        <a:t>4.1</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600" dirty="0" smtClean="0">
                          <a:latin typeface="Consolas" panose="020B0609020204030204" pitchFamily="49" charset="0"/>
                        </a:rPr>
                        <a:t>4.4</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600" dirty="0" smtClean="0">
                          <a:latin typeface="Consolas" panose="020B0609020204030204" pitchFamily="49" charset="0"/>
                        </a:rPr>
                        <a:t>4.3</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600" dirty="0" smtClean="0">
                          <a:latin typeface="Consolas" panose="020B0609020204030204" pitchFamily="49" charset="0"/>
                        </a:rPr>
                        <a:t>4.6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391828590"/>
              </p:ext>
            </p:extLst>
          </p:nvPr>
        </p:nvGraphicFramePr>
        <p:xfrm>
          <a:off x="6948264" y="1124744"/>
          <a:ext cx="1296144" cy="4876800"/>
        </p:xfrm>
        <a:graphic>
          <a:graphicData uri="http://schemas.openxmlformats.org/drawingml/2006/table">
            <a:tbl>
              <a:tblPr firstRow="1" bandRow="1">
                <a:tableStyleId>{2D5ABB26-0587-4C30-8999-92F81FD0307C}</a:tableStyleId>
              </a:tblPr>
              <a:tblGrid>
                <a:gridCol w="1296144"/>
              </a:tblGrid>
              <a:tr h="0">
                <a:tc>
                  <a:txBody>
                    <a:bodyPr/>
                    <a:lstStyle/>
                    <a:p>
                      <a:pPr algn="ctr"/>
                      <a:r>
                        <a:rPr lang="en-US" sz="1600" dirty="0" smtClean="0">
                          <a:latin typeface="Consolas" panose="020B0609020204030204" pitchFamily="49" charset="0"/>
                        </a:rPr>
                        <a:t>3.5</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600" dirty="0" smtClean="0">
                          <a:latin typeface="Consolas" panose="020B0609020204030204" pitchFamily="49" charset="0"/>
                        </a:rPr>
                        <a:t>3.7</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600" dirty="0" smtClean="0">
                          <a:latin typeface="Consolas" panose="020B0609020204030204" pitchFamily="49" charset="0"/>
                        </a:rPr>
                        <a:t>3.6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600" dirty="0" smtClean="0">
                          <a:latin typeface="Consolas" panose="020B0609020204030204" pitchFamily="49" charset="0"/>
                        </a:rPr>
                        <a:t>3.9</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600" dirty="0" smtClean="0">
                          <a:latin typeface="Consolas" panose="020B0609020204030204" pitchFamily="49" charset="0"/>
                        </a:rPr>
                        <a:t>3.8</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600" dirty="0" smtClean="0">
                          <a:latin typeface="Consolas" panose="020B0609020204030204" pitchFamily="49" charset="0"/>
                        </a:rPr>
                        <a:t>4.0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600" dirty="0" smtClean="0">
                          <a:latin typeface="Consolas" panose="020B0609020204030204" pitchFamily="49" charset="0"/>
                        </a:rPr>
                        <a:t>4.1</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600" dirty="0" smtClean="0">
                          <a:latin typeface="Consolas" panose="020B0609020204030204" pitchFamily="49" charset="0"/>
                        </a:rPr>
                        <a:t>4.4</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600" dirty="0" smtClean="0">
                          <a:latin typeface="Consolas" panose="020B0609020204030204" pitchFamily="49" charset="0"/>
                        </a:rPr>
                        <a:t>4.3</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600" dirty="0" smtClean="0">
                          <a:latin typeface="Consolas" panose="020B0609020204030204" pitchFamily="49" charset="0"/>
                        </a:rPr>
                        <a:t>4.6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207406093"/>
              </p:ext>
            </p:extLst>
          </p:nvPr>
        </p:nvGraphicFramePr>
        <p:xfrm>
          <a:off x="6948264" y="1124744"/>
          <a:ext cx="1296144" cy="4876800"/>
        </p:xfrm>
        <a:graphic>
          <a:graphicData uri="http://schemas.openxmlformats.org/drawingml/2006/table">
            <a:tbl>
              <a:tblPr firstRow="1" bandRow="1">
                <a:tableStyleId>{2D5ABB26-0587-4C30-8999-92F81FD0307C}</a:tableStyleId>
              </a:tblPr>
              <a:tblGrid>
                <a:gridCol w="1296144"/>
              </a:tblGrid>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32" name="Audio 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14801608"/>
      </p:ext>
    </p:extLst>
  </p:cSld>
  <p:clrMapOvr>
    <a:masterClrMapping/>
  </p:clrMapOvr>
  <mc:AlternateContent xmlns:mc="http://schemas.openxmlformats.org/markup-compatibility/2006">
    <mc:Choice xmlns:p14="http://schemas.microsoft.com/office/powerpoint/2010/main" Requires="p14">
      <p:transition spd="slow" p14:dur="2000" advTm="47309"/>
    </mc:Choice>
    <mc:Fallback>
      <p:transition spd="slow" advTm="47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Dealing with a full array</a:t>
            </a:r>
            <a:endParaRPr lang="en-CA" dirty="0"/>
          </a:p>
        </p:txBody>
      </p:sp>
      <p:sp>
        <p:nvSpPr>
          <p:cNvPr id="3" name="Content Placeholder 2"/>
          <p:cNvSpPr>
            <a:spLocks noGrp="1"/>
          </p:cNvSpPr>
          <p:nvPr>
            <p:ph idx="1"/>
          </p:nvPr>
        </p:nvSpPr>
        <p:spPr>
          <a:xfrm>
            <a:off x="457200" y="1600807"/>
            <a:ext cx="8229600" cy="4525963"/>
          </a:xfrm>
        </p:spPr>
        <p:txBody>
          <a:bodyPr>
            <a:noAutofit/>
          </a:bodyPr>
          <a:lstStyle/>
          <a:p>
            <a:pPr lvl="0"/>
            <a:r>
              <a:rPr lang="en-US" dirty="0" smtClean="0">
                <a:solidFill>
                  <a:prstClr val="black"/>
                </a:solidFill>
              </a:rPr>
              <a:t>Again, focusing on the loop:</a:t>
            </a:r>
            <a:endParaRPr lang="en-US" dirty="0">
              <a:solidFill>
                <a:prstClr val="black"/>
              </a:solidFill>
            </a:endParaRPr>
          </a:p>
          <a:p>
            <a:pPr marL="1257300" lvl="3" indent="0">
              <a:buNone/>
            </a:pPr>
            <a:r>
              <a:rPr lang="en-CA" sz="1500" dirty="0" smtClean="0">
                <a:latin typeface="Consolas" panose="020B0609020204030204" pitchFamily="49" charset="0"/>
              </a:rPr>
              <a:t>    while ( true ) {</a:t>
            </a:r>
          </a:p>
          <a:p>
            <a:pPr marL="1257300" lvl="3" indent="0">
              <a:buNone/>
            </a:pPr>
            <a:r>
              <a:rPr lang="en-CA" sz="1500" dirty="0" smtClean="0">
                <a:latin typeface="Consolas" panose="020B0609020204030204" pitchFamily="49" charset="0"/>
              </a:rPr>
              <a:t>        </a:t>
            </a:r>
            <a:r>
              <a:rPr lang="en-CA" sz="1500" dirty="0">
                <a:latin typeface="Consolas" panose="020B0609020204030204" pitchFamily="49" charset="0"/>
              </a:rPr>
              <a:t>double x{};</a:t>
            </a:r>
          </a:p>
          <a:p>
            <a:pPr marL="1257300" lvl="3" indent="0">
              <a:buNone/>
            </a:pPr>
            <a:r>
              <a:rPr lang="en-CA" sz="1500" dirty="0">
                <a:latin typeface="Consolas" panose="020B0609020204030204" pitchFamily="49" charset="0"/>
              </a:rPr>
              <a:t>   </a:t>
            </a:r>
            <a:r>
              <a:rPr lang="en-CA" sz="1500" dirty="0" smtClean="0">
                <a:latin typeface="Consolas" panose="020B0609020204030204" pitchFamily="49" charset="0"/>
              </a:rPr>
              <a:t>     </a:t>
            </a:r>
            <a:r>
              <a:rPr lang="en-CA" sz="1500" dirty="0" err="1">
                <a:latin typeface="Consolas" panose="020B0609020204030204" pitchFamily="49" charset="0"/>
              </a:rPr>
              <a:t>std</a:t>
            </a:r>
            <a:r>
              <a:rPr lang="en-CA" sz="1500" dirty="0">
                <a:latin typeface="Consolas" panose="020B0609020204030204" pitchFamily="49" charset="0"/>
              </a:rPr>
              <a:t>::</a:t>
            </a:r>
            <a:r>
              <a:rPr lang="en-CA" sz="1500" dirty="0" err="1">
                <a:latin typeface="Consolas" panose="020B0609020204030204" pitchFamily="49" charset="0"/>
              </a:rPr>
              <a:t>cout</a:t>
            </a:r>
            <a:r>
              <a:rPr lang="en-CA" sz="1500" dirty="0">
                <a:latin typeface="Consolas" panose="020B0609020204030204" pitchFamily="49" charset="0"/>
              </a:rPr>
              <a:t> &lt;&lt; "Enter </a:t>
            </a:r>
            <a:r>
              <a:rPr lang="en-CA" sz="1500" dirty="0" smtClean="0">
                <a:latin typeface="Consolas" panose="020B0609020204030204" pitchFamily="49" charset="0"/>
              </a:rPr>
              <a:t>a number </a:t>
            </a:r>
            <a:r>
              <a:rPr lang="en-CA" sz="1500" dirty="0">
                <a:latin typeface="Consolas" panose="020B0609020204030204" pitchFamily="49" charset="0"/>
              </a:rPr>
              <a:t>(&lt;= 0 to quit): ";</a:t>
            </a:r>
          </a:p>
          <a:p>
            <a:pPr marL="1257300" lvl="3" indent="0">
              <a:buNone/>
            </a:pPr>
            <a:r>
              <a:rPr lang="en-CA" sz="1500" dirty="0">
                <a:latin typeface="Consolas" panose="020B0609020204030204" pitchFamily="49" charset="0"/>
              </a:rPr>
              <a:t>    </a:t>
            </a:r>
            <a:r>
              <a:rPr lang="en-CA" sz="1500" dirty="0" smtClean="0">
                <a:latin typeface="Consolas" panose="020B0609020204030204" pitchFamily="49" charset="0"/>
              </a:rPr>
              <a:t>    </a:t>
            </a:r>
            <a:r>
              <a:rPr lang="en-CA" sz="1500" dirty="0" err="1" smtClean="0">
                <a:latin typeface="Consolas" panose="020B0609020204030204" pitchFamily="49" charset="0"/>
              </a:rPr>
              <a:t>std</a:t>
            </a:r>
            <a:r>
              <a:rPr lang="en-CA" sz="1500" dirty="0">
                <a:latin typeface="Consolas" panose="020B0609020204030204" pitchFamily="49" charset="0"/>
              </a:rPr>
              <a:t>::</a:t>
            </a:r>
            <a:r>
              <a:rPr lang="en-CA" sz="1500" dirty="0" err="1">
                <a:latin typeface="Consolas" panose="020B0609020204030204" pitchFamily="49" charset="0"/>
              </a:rPr>
              <a:t>cin</a:t>
            </a:r>
            <a:r>
              <a:rPr lang="en-CA" sz="1500" dirty="0">
                <a:latin typeface="Consolas" panose="020B0609020204030204" pitchFamily="49" charset="0"/>
              </a:rPr>
              <a:t> &gt;&gt; x;</a:t>
            </a:r>
          </a:p>
          <a:p>
            <a:pPr marL="1257300" lvl="3" indent="0">
              <a:buNone/>
            </a:pPr>
            <a:endParaRPr lang="en-CA" sz="1500" dirty="0">
              <a:latin typeface="Consolas" panose="020B0609020204030204" pitchFamily="49" charset="0"/>
            </a:endParaRPr>
          </a:p>
          <a:p>
            <a:pPr marL="1257300" lvl="3" indent="0">
              <a:buNone/>
            </a:pPr>
            <a:r>
              <a:rPr lang="en-CA" sz="1500" dirty="0" smtClean="0">
                <a:latin typeface="Consolas" panose="020B0609020204030204" pitchFamily="49" charset="0"/>
              </a:rPr>
              <a:t>        </a:t>
            </a:r>
            <a:r>
              <a:rPr lang="en-CA" sz="1500" dirty="0">
                <a:latin typeface="Consolas" panose="020B0609020204030204" pitchFamily="49" charset="0"/>
              </a:rPr>
              <a:t>if ( x &lt;= 0.0 ) {</a:t>
            </a:r>
          </a:p>
          <a:p>
            <a:pPr marL="1257300" lvl="3" indent="0">
              <a:buNone/>
            </a:pPr>
            <a:r>
              <a:rPr lang="en-CA" sz="1500" dirty="0">
                <a:latin typeface="Consolas" panose="020B0609020204030204" pitchFamily="49" charset="0"/>
              </a:rPr>
              <a:t>    </a:t>
            </a:r>
            <a:r>
              <a:rPr lang="en-CA" sz="1500" dirty="0" smtClean="0">
                <a:latin typeface="Consolas" panose="020B0609020204030204" pitchFamily="49" charset="0"/>
              </a:rPr>
              <a:t>        </a:t>
            </a:r>
            <a:r>
              <a:rPr lang="en-CA" sz="1500" dirty="0">
                <a:latin typeface="Consolas" panose="020B0609020204030204" pitchFamily="49" charset="0"/>
              </a:rPr>
              <a:t>break;</a:t>
            </a:r>
          </a:p>
          <a:p>
            <a:pPr marL="1257300" lvl="3" indent="0">
              <a:buNone/>
            </a:pPr>
            <a:r>
              <a:rPr lang="en-CA" sz="1500" dirty="0">
                <a:latin typeface="Consolas" panose="020B0609020204030204" pitchFamily="49" charset="0"/>
              </a:rPr>
              <a:t>    </a:t>
            </a:r>
            <a:r>
              <a:rPr lang="en-CA" sz="1500" dirty="0" smtClean="0">
                <a:latin typeface="Consolas" panose="020B0609020204030204" pitchFamily="49" charset="0"/>
              </a:rPr>
              <a:t>    }</a:t>
            </a:r>
            <a:endParaRPr lang="en-CA" sz="1500" dirty="0">
              <a:latin typeface="Consolas" panose="020B0609020204030204" pitchFamily="49" charset="0"/>
            </a:endParaRPr>
          </a:p>
          <a:p>
            <a:pPr marL="1257300" lvl="3" indent="0">
              <a:buNone/>
            </a:pPr>
            <a:endParaRPr lang="en-US" sz="1500" dirty="0" smtClean="0">
              <a:latin typeface="Consolas" panose="020B0609020204030204" pitchFamily="49" charset="0"/>
            </a:endParaRPr>
          </a:p>
          <a:p>
            <a:pPr marL="1257300" lvl="3" indent="0">
              <a:buNone/>
            </a:pPr>
            <a:r>
              <a:rPr lang="en-US" sz="1500" dirty="0" smtClean="0">
                <a:latin typeface="Consolas" panose="020B0609020204030204" pitchFamily="49" charset="0"/>
              </a:rPr>
              <a:t>        if ( </a:t>
            </a:r>
            <a:r>
              <a:rPr lang="en-US" sz="1500" dirty="0" err="1" smtClean="0">
                <a:latin typeface="Consolas" panose="020B0609020204030204" pitchFamily="49" charset="0"/>
              </a:rPr>
              <a:t>data_size</a:t>
            </a:r>
            <a:r>
              <a:rPr lang="en-US" sz="1500" dirty="0" smtClean="0">
                <a:latin typeface="Consolas" panose="020B0609020204030204" pitchFamily="49" charset="0"/>
              </a:rPr>
              <a:t> == </a:t>
            </a:r>
            <a:r>
              <a:rPr lang="en-US" sz="1500" dirty="0" err="1" smtClean="0">
                <a:latin typeface="Consolas" panose="020B0609020204030204" pitchFamily="49" charset="0"/>
              </a:rPr>
              <a:t>data_capacity</a:t>
            </a:r>
            <a:r>
              <a:rPr lang="en-US" sz="1500" dirty="0" smtClean="0">
                <a:latin typeface="Consolas" panose="020B0609020204030204" pitchFamily="49" charset="0"/>
              </a:rPr>
              <a:t> ) {</a:t>
            </a:r>
          </a:p>
          <a:p>
            <a:pPr marL="1257300" lvl="3" indent="0">
              <a:buNone/>
            </a:pPr>
            <a:r>
              <a:rPr lang="en-US" sz="1500" dirty="0">
                <a:latin typeface="Consolas" panose="020B0609020204030204" pitchFamily="49" charset="0"/>
              </a:rPr>
              <a:t> </a:t>
            </a:r>
            <a:r>
              <a:rPr lang="en-US" sz="1500" dirty="0" smtClean="0">
                <a:latin typeface="Consolas" panose="020B0609020204030204" pitchFamily="49" charset="0"/>
              </a:rPr>
              <a:t>           // We are full...increase the array capacity</a:t>
            </a:r>
          </a:p>
          <a:p>
            <a:pPr marL="1257300" lvl="3" indent="0">
              <a:buNone/>
            </a:pPr>
            <a:r>
              <a:rPr lang="en-US" sz="1500" dirty="0">
                <a:latin typeface="Consolas" panose="020B0609020204030204" pitchFamily="49" charset="0"/>
              </a:rPr>
              <a:t> </a:t>
            </a:r>
            <a:r>
              <a:rPr lang="en-US" sz="1500" dirty="0" smtClean="0">
                <a:latin typeface="Consolas" panose="020B0609020204030204" pitchFamily="49" charset="0"/>
              </a:rPr>
              <a:t>       }</a:t>
            </a:r>
            <a:endParaRPr lang="en-US" sz="1500" dirty="0">
              <a:latin typeface="Consolas" panose="020B0609020204030204" pitchFamily="49" charset="0"/>
            </a:endParaRPr>
          </a:p>
          <a:p>
            <a:pPr marL="1257300" lvl="3" indent="0">
              <a:buNone/>
            </a:pPr>
            <a:endParaRPr lang="en-CA" sz="1500" dirty="0" smtClean="0">
              <a:latin typeface="Consolas" panose="020B0609020204030204" pitchFamily="49" charset="0"/>
            </a:endParaRPr>
          </a:p>
          <a:p>
            <a:pPr marL="1257300" lvl="3" indent="0">
              <a:buNone/>
            </a:pPr>
            <a:r>
              <a:rPr lang="en-CA" sz="1500" dirty="0" smtClean="0">
                <a:latin typeface="Consolas" panose="020B0609020204030204" pitchFamily="49" charset="0"/>
              </a:rPr>
              <a:t>        data[</a:t>
            </a:r>
            <a:r>
              <a:rPr lang="en-CA" sz="1500" dirty="0" err="1" smtClean="0">
                <a:latin typeface="Consolas" panose="020B0609020204030204" pitchFamily="49" charset="0"/>
              </a:rPr>
              <a:t>data_size</a:t>
            </a:r>
            <a:r>
              <a:rPr lang="en-CA" sz="1500" dirty="0" smtClean="0">
                <a:latin typeface="Consolas" panose="020B0609020204030204" pitchFamily="49" charset="0"/>
              </a:rPr>
              <a:t>] = x;</a:t>
            </a:r>
          </a:p>
          <a:p>
            <a:pPr marL="1257300" lvl="3" indent="0">
              <a:buNone/>
            </a:pPr>
            <a:r>
              <a:rPr lang="en-US" sz="1500" dirty="0">
                <a:latin typeface="Consolas" panose="020B0609020204030204" pitchFamily="49" charset="0"/>
              </a:rPr>
              <a:t> </a:t>
            </a:r>
            <a:r>
              <a:rPr lang="en-US" sz="1500" dirty="0" smtClean="0">
                <a:latin typeface="Consolas" panose="020B0609020204030204" pitchFamily="49" charset="0"/>
              </a:rPr>
              <a:t>       ++</a:t>
            </a:r>
            <a:r>
              <a:rPr lang="en-US" sz="1500" dirty="0" err="1" smtClean="0">
                <a:latin typeface="Consolas" panose="020B0609020204030204" pitchFamily="49" charset="0"/>
              </a:rPr>
              <a:t>data_size</a:t>
            </a:r>
            <a:r>
              <a:rPr lang="en-US" sz="1500" dirty="0" smtClean="0">
                <a:latin typeface="Consolas" panose="020B0609020204030204" pitchFamily="49" charset="0"/>
              </a:rPr>
              <a:t>;</a:t>
            </a:r>
            <a:endParaRPr lang="en-CA" sz="1500" dirty="0" smtClean="0">
              <a:latin typeface="Consolas" panose="020B0609020204030204" pitchFamily="49" charset="0"/>
            </a:endParaRPr>
          </a:p>
          <a:p>
            <a:pPr marL="1257300" lvl="3" indent="0">
              <a:buNone/>
            </a:pPr>
            <a:r>
              <a:rPr lang="en-US" sz="1500" dirty="0">
                <a:latin typeface="Consolas" panose="020B0609020204030204" pitchFamily="49" charset="0"/>
              </a:rPr>
              <a:t> </a:t>
            </a:r>
            <a:r>
              <a:rPr lang="en-US" sz="1500" dirty="0" smtClean="0">
                <a:latin typeface="Consolas" panose="020B0609020204030204" pitchFamily="49" charset="0"/>
              </a:rPr>
              <a:t>   }</a:t>
            </a:r>
            <a:endParaRPr lang="en-CA" sz="1500" dirty="0">
              <a:latin typeface="Consolas" panose="020B0609020204030204" pitchFamily="49" charset="0"/>
            </a:endParaRPr>
          </a:p>
        </p:txBody>
      </p:sp>
      <p:sp>
        <p:nvSpPr>
          <p:cNvPr id="5" name="Rounded Rectangle 4"/>
          <p:cNvSpPr/>
          <p:nvPr/>
        </p:nvSpPr>
        <p:spPr>
          <a:xfrm>
            <a:off x="2483768" y="4365104"/>
            <a:ext cx="5256584" cy="9261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56433234"/>
      </p:ext>
    </p:extLst>
  </p:cSld>
  <p:clrMapOvr>
    <a:masterClrMapping/>
  </p:clrMapOvr>
  <mc:AlternateContent xmlns:mc="http://schemas.openxmlformats.org/markup-compatibility/2006">
    <mc:Choice xmlns:p14="http://schemas.microsoft.com/office/powerpoint/2010/main" Requires="p14">
      <p:transition spd="slow" p14:dur="2000" advTm="42184"/>
    </mc:Choice>
    <mc:Fallback>
      <p:transition spd="slow" advTm="42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Dealing with a full array</a:t>
            </a:r>
            <a:endParaRPr lang="en-CA" dirty="0"/>
          </a:p>
        </p:txBody>
      </p:sp>
      <p:sp>
        <p:nvSpPr>
          <p:cNvPr id="3" name="Content Placeholder 2"/>
          <p:cNvSpPr>
            <a:spLocks noGrp="1"/>
          </p:cNvSpPr>
          <p:nvPr>
            <p:ph idx="1"/>
          </p:nvPr>
        </p:nvSpPr>
        <p:spPr/>
        <p:txBody>
          <a:bodyPr/>
          <a:lstStyle/>
          <a:p>
            <a:r>
              <a:rPr lang="en-US" dirty="0" smtClean="0"/>
              <a:t>We could either:</a:t>
            </a:r>
          </a:p>
          <a:p>
            <a:pPr lvl="1"/>
            <a:r>
              <a:rPr lang="en-US" dirty="0" smtClean="0"/>
              <a:t>Double our array capacity</a:t>
            </a:r>
          </a:p>
          <a:p>
            <a:pPr lvl="1"/>
            <a:r>
              <a:rPr lang="en-US" dirty="0" smtClean="0"/>
              <a:t>Increase the array capacity by 10</a:t>
            </a:r>
          </a:p>
          <a:p>
            <a:pPr lvl="1"/>
            <a:endParaRPr lang="en-US" dirty="0"/>
          </a:p>
          <a:p>
            <a:r>
              <a:rPr lang="en-US" dirty="0" smtClean="0"/>
              <a:t>Let’s choose the first:</a:t>
            </a:r>
          </a:p>
          <a:p>
            <a:pPr marL="0" indent="0">
              <a:buNone/>
            </a:pPr>
            <a:r>
              <a:rPr lang="en-US" sz="1800" dirty="0">
                <a:latin typeface="Consolas" panose="020B0609020204030204" pitchFamily="49" charset="0"/>
                <a:cs typeface="Times New Roman" panose="02020603050405020304" pitchFamily="18" charset="0"/>
              </a:rPr>
              <a:t>	</a:t>
            </a:r>
            <a:r>
              <a:rPr lang="en-US" sz="1800" dirty="0" smtClean="0">
                <a:latin typeface="Consolas" panose="020B0609020204030204" pitchFamily="49" charset="0"/>
              </a:rPr>
              <a:t>if </a:t>
            </a:r>
            <a:r>
              <a:rPr lang="en-US" sz="1800" dirty="0">
                <a:latin typeface="Consolas" panose="020B0609020204030204" pitchFamily="49" charset="0"/>
              </a:rPr>
              <a:t>( </a:t>
            </a:r>
            <a:r>
              <a:rPr lang="en-US" sz="1800" dirty="0" err="1">
                <a:latin typeface="Consolas" panose="020B0609020204030204" pitchFamily="49" charset="0"/>
              </a:rPr>
              <a:t>data_size</a:t>
            </a:r>
            <a:r>
              <a:rPr lang="en-US" sz="1800" dirty="0">
                <a:latin typeface="Consolas" panose="020B0609020204030204" pitchFamily="49" charset="0"/>
              </a:rPr>
              <a:t> == </a:t>
            </a:r>
            <a:r>
              <a:rPr lang="en-US" sz="1800" dirty="0" err="1">
                <a:latin typeface="Consolas" panose="020B0609020204030204" pitchFamily="49" charset="0"/>
              </a:rPr>
              <a:t>data_capacity</a:t>
            </a:r>
            <a:r>
              <a:rPr lang="en-US" sz="1800" dirty="0">
                <a:latin typeface="Consolas" panose="020B0609020204030204" pitchFamily="49" charset="0"/>
              </a:rPr>
              <a:t> ) </a:t>
            </a:r>
            <a:r>
              <a:rPr lang="en-US" sz="1800" dirty="0" smtClean="0">
                <a:latin typeface="Consolas" panose="020B0609020204030204" pitchFamily="49" charset="0"/>
              </a:rPr>
              <a:t>{</a:t>
            </a:r>
          </a:p>
          <a:p>
            <a:pPr marL="0" indent="0">
              <a:buNone/>
            </a:pPr>
            <a:r>
              <a:rPr lang="en-US" sz="1800" dirty="0" smtClean="0">
                <a:latin typeface="Consolas" panose="020B0609020204030204" pitchFamily="49" charset="0"/>
                <a:cs typeface="Times New Roman" panose="02020603050405020304" pitchFamily="18" charset="0"/>
              </a:rPr>
              <a:t>	    </a:t>
            </a:r>
            <a:r>
              <a:rPr lang="en-US" sz="1800" dirty="0" err="1" smtClean="0">
                <a:latin typeface="Consolas" panose="020B0609020204030204" pitchFamily="49" charset="0"/>
                <a:cs typeface="Times New Roman" panose="02020603050405020304" pitchFamily="18" charset="0"/>
              </a:rPr>
              <a:t>data_capacity</a:t>
            </a:r>
            <a:r>
              <a:rPr lang="en-US" sz="1800" dirty="0" smtClean="0">
                <a:latin typeface="Consolas" panose="020B0609020204030204" pitchFamily="49" charset="0"/>
                <a:cs typeface="Times New Roman" panose="02020603050405020304" pitchFamily="18" charset="0"/>
              </a:rPr>
              <a:t> *= 2;</a:t>
            </a:r>
          </a:p>
          <a:p>
            <a:pPr marL="0" indent="0">
              <a:buNone/>
            </a:pPr>
            <a:r>
              <a:rPr lang="en-US" sz="1800" dirty="0">
                <a:latin typeface="Consolas" panose="020B0609020204030204" pitchFamily="49" charset="0"/>
                <a:cs typeface="Times New Roman" panose="02020603050405020304" pitchFamily="18" charset="0"/>
              </a:rPr>
              <a:t>	</a:t>
            </a:r>
            <a:r>
              <a:rPr lang="en-US" sz="1800" dirty="0" smtClean="0">
                <a:latin typeface="Consolas" panose="020B0609020204030204" pitchFamily="49" charset="0"/>
                <a:cs typeface="Times New Roman" panose="02020603050405020304" pitchFamily="18" charset="0"/>
              </a:rPr>
              <a:t>    data = new double[</a:t>
            </a:r>
            <a:r>
              <a:rPr lang="en-US" sz="1800" dirty="0" err="1" smtClean="0">
                <a:latin typeface="Consolas" panose="020B0609020204030204" pitchFamily="49" charset="0"/>
                <a:cs typeface="Times New Roman" panose="02020603050405020304" pitchFamily="18" charset="0"/>
              </a:rPr>
              <a:t>data_capacity</a:t>
            </a:r>
            <a:r>
              <a:rPr lang="en-US" sz="1800" dirty="0" smtClean="0">
                <a:latin typeface="Consolas" panose="020B0609020204030204" pitchFamily="49" charset="0"/>
                <a:cs typeface="Times New Roman" panose="02020603050405020304" pitchFamily="18" charset="0"/>
              </a:rPr>
              <a:t>];</a:t>
            </a:r>
          </a:p>
          <a:p>
            <a:pPr marL="0" indent="0">
              <a:buNone/>
            </a:pPr>
            <a:r>
              <a:rPr lang="en-US" sz="1800" dirty="0">
                <a:latin typeface="Consolas" panose="020B0609020204030204" pitchFamily="49" charset="0"/>
                <a:cs typeface="Times New Roman" panose="02020603050405020304" pitchFamily="18" charset="0"/>
              </a:rPr>
              <a:t>	</a:t>
            </a:r>
            <a:r>
              <a:rPr lang="en-US" sz="1800" dirty="0" smtClean="0">
                <a:latin typeface="Consolas" panose="020B0609020204030204" pitchFamily="49" charset="0"/>
                <a:cs typeface="Times New Roman" panose="02020603050405020304" pitchFamily="18" charset="0"/>
              </a:rPr>
              <a:t>    // Copy everything over...</a:t>
            </a:r>
          </a:p>
          <a:p>
            <a:pPr marL="0" indent="0">
              <a:buNone/>
            </a:pPr>
            <a:r>
              <a:rPr lang="en-US" sz="1800" dirty="0">
                <a:latin typeface="Consolas" panose="020B0609020204030204" pitchFamily="49" charset="0"/>
                <a:cs typeface="Times New Roman" panose="02020603050405020304" pitchFamily="18" charset="0"/>
              </a:rPr>
              <a:t>	</a:t>
            </a:r>
            <a:r>
              <a:rPr lang="en-US" sz="1800" dirty="0" smtClean="0">
                <a:latin typeface="Consolas" panose="020B0609020204030204" pitchFamily="49" charset="0"/>
                <a:cs typeface="Times New Roman" panose="02020603050405020304" pitchFamily="18" charset="0"/>
              </a:rPr>
              <a:t>}</a:t>
            </a:r>
            <a:endParaRPr lang="en-US" sz="1800" dirty="0">
              <a:latin typeface="Consolas" panose="020B0609020204030204" pitchFamily="49" charset="0"/>
              <a:cs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48233160"/>
      </p:ext>
    </p:extLst>
  </p:cSld>
  <p:clrMapOvr>
    <a:masterClrMapping/>
  </p:clrMapOvr>
  <mc:AlternateContent xmlns:mc="http://schemas.openxmlformats.org/markup-compatibility/2006">
    <mc:Choice xmlns:p14="http://schemas.microsoft.com/office/powerpoint/2010/main" Requires="p14">
      <p:transition spd="slow" p14:dur="2000" advTm="81264"/>
    </mc:Choice>
    <mc:Fallback>
      <p:transition spd="slow" advTm="81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Dealing with a full array</a:t>
            </a:r>
          </a:p>
        </p:txBody>
      </p:sp>
      <p:sp>
        <p:nvSpPr>
          <p:cNvPr id="3" name="Content Placeholder 2"/>
          <p:cNvSpPr>
            <a:spLocks noGrp="1"/>
          </p:cNvSpPr>
          <p:nvPr>
            <p:ph idx="1"/>
          </p:nvPr>
        </p:nvSpPr>
        <p:spPr/>
        <p:txBody>
          <a:bodyPr/>
          <a:lstStyle/>
          <a:p>
            <a:pPr marL="0" indent="0">
              <a:buNone/>
            </a:pPr>
            <a:r>
              <a:rPr lang="en-US" sz="1600" dirty="0" err="1" smtClean="0">
                <a:latin typeface="Consolas" panose="020B0609020204030204" pitchFamily="49" charset="0"/>
                <a:cs typeface="Times New Roman" panose="02020603050405020304" pitchFamily="18" charset="0"/>
              </a:rPr>
              <a:t>data_capacity</a:t>
            </a:r>
            <a:r>
              <a:rPr lang="en-US" sz="1600" dirty="0" smtClean="0">
                <a:latin typeface="Consolas" panose="020B0609020204030204" pitchFamily="49" charset="0"/>
                <a:cs typeface="Times New Roman" panose="02020603050405020304" pitchFamily="18" charset="0"/>
              </a:rPr>
              <a:t> </a:t>
            </a:r>
            <a:r>
              <a:rPr lang="en-US" sz="1600" dirty="0">
                <a:latin typeface="Consolas" panose="020B0609020204030204" pitchFamily="49" charset="0"/>
                <a:cs typeface="Times New Roman" panose="02020603050405020304" pitchFamily="18" charset="0"/>
              </a:rPr>
              <a:t>*= </a:t>
            </a:r>
            <a:r>
              <a:rPr lang="en-US" sz="1600" dirty="0" smtClean="0">
                <a:latin typeface="Consolas" panose="020B0609020204030204" pitchFamily="49" charset="0"/>
                <a:cs typeface="Times New Roman" panose="02020603050405020304" pitchFamily="18" charset="0"/>
              </a:rPr>
              <a:t>2;</a:t>
            </a:r>
          </a:p>
          <a:p>
            <a:pPr marL="0" indent="0">
              <a:buNone/>
            </a:pPr>
            <a:r>
              <a:rPr lang="en-US" sz="1600" dirty="0" smtClean="0">
                <a:latin typeface="Consolas" panose="020B0609020204030204" pitchFamily="49" charset="0"/>
                <a:cs typeface="Times New Roman" panose="02020603050405020304" pitchFamily="18" charset="0"/>
              </a:rPr>
              <a:t>data </a:t>
            </a:r>
            <a:r>
              <a:rPr lang="en-US" sz="1600" dirty="0">
                <a:latin typeface="Consolas" panose="020B0609020204030204" pitchFamily="49" charset="0"/>
                <a:cs typeface="Times New Roman" panose="02020603050405020304" pitchFamily="18" charset="0"/>
              </a:rPr>
              <a:t>= new double[</a:t>
            </a:r>
            <a:r>
              <a:rPr lang="en-US" sz="1600" dirty="0" err="1">
                <a:latin typeface="Consolas" panose="020B0609020204030204" pitchFamily="49" charset="0"/>
                <a:cs typeface="Times New Roman" panose="02020603050405020304" pitchFamily="18" charset="0"/>
              </a:rPr>
              <a:t>data_capacity</a:t>
            </a:r>
            <a:r>
              <a:rPr lang="en-US" sz="1600" dirty="0">
                <a:latin typeface="Consolas" panose="020B0609020204030204" pitchFamily="49" charset="0"/>
                <a:cs typeface="Times New Roman" panose="02020603050405020304" pitchFamily="18" charset="0"/>
              </a:rPr>
              <a:t>];</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p:txBody>
      </p:sp>
      <p:graphicFrame>
        <p:nvGraphicFramePr>
          <p:cNvPr id="5" name="Table 4"/>
          <p:cNvGraphicFramePr>
            <a:graphicFrameLocks noGrp="1"/>
          </p:cNvGraphicFramePr>
          <p:nvPr>
            <p:extLst>
              <p:ext uri="{D42A27DB-BD31-4B8C-83A1-F6EECF244321}">
                <p14:modId xmlns:p14="http://schemas.microsoft.com/office/powerpoint/2010/main" val="1997574439"/>
              </p:ext>
            </p:extLst>
          </p:nvPr>
        </p:nvGraphicFramePr>
        <p:xfrm>
          <a:off x="251520" y="2270368"/>
          <a:ext cx="4104456" cy="1950720"/>
        </p:xfrm>
        <a:graphic>
          <a:graphicData uri="http://schemas.openxmlformats.org/drawingml/2006/table">
            <a:tbl>
              <a:tblPr firstRow="1" bandRow="1">
                <a:tableStyleId>{2D5ABB26-0587-4C30-8999-92F81FD0307C}</a:tableStyleId>
              </a:tblPr>
              <a:tblGrid>
                <a:gridCol w="1152128"/>
                <a:gridCol w="1296144"/>
                <a:gridCol w="1656184"/>
              </a:tblGrid>
              <a:tr h="0">
                <a:tc>
                  <a:txBody>
                    <a:bodyPr/>
                    <a:lstStyle/>
                    <a:p>
                      <a:r>
                        <a:rPr lang="en-US" sz="1600" dirty="0" smtClean="0">
                          <a:latin typeface="Consolas" panose="020B0609020204030204" pitchFamily="49" charset="0"/>
                        </a:rPr>
                        <a:t>0xffffffc0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0xffffffc8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0xffffffd0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0xffffffd8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0xffffffe0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4.8</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x</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0xffffffe8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10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data_size</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0xfffffff0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600" dirty="0" smtClean="0">
                        <a:solidFill>
                          <a:srgbClr val="0070C0"/>
                        </a:solidFill>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0xfffffff8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data_capacity</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107796720"/>
              </p:ext>
            </p:extLst>
          </p:nvPr>
        </p:nvGraphicFramePr>
        <p:xfrm>
          <a:off x="1043608" y="4319730"/>
          <a:ext cx="3672408" cy="2438400"/>
        </p:xfrm>
        <a:graphic>
          <a:graphicData uri="http://schemas.openxmlformats.org/drawingml/2006/table">
            <a:tbl>
              <a:tblPr firstRow="1" bandRow="1">
                <a:tableStyleId>{2D5ABB26-0587-4C30-8999-92F81FD0307C}</a:tableStyleId>
              </a:tblPr>
              <a:tblGrid>
                <a:gridCol w="1152128"/>
                <a:gridCol w="1296144"/>
                <a:gridCol w="1224136"/>
              </a:tblGrid>
              <a:tr h="0">
                <a:tc>
                  <a:txBody>
                    <a:bodyPr/>
                    <a:lstStyle/>
                    <a:p>
                      <a:r>
                        <a:rPr lang="en-US" sz="1600" dirty="0" smtClean="0">
                          <a:solidFill>
                            <a:srgbClr val="0070C0"/>
                          </a:solidFill>
                          <a:latin typeface="Consolas" panose="020B0609020204030204" pitchFamily="49" charset="0"/>
                        </a:rPr>
                        <a:t>0x4b993ac0</a:t>
                      </a:r>
                      <a:endParaRPr lang="en-CA" sz="1600" dirty="0">
                        <a:solidFill>
                          <a:srgbClr val="0070C0"/>
                        </a:solidFill>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3.5</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0x4b993ac8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3.7</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data[1]</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0x4b993ad0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data[2]</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0x4b993ad8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3.9</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data[3]</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0x4b993ae0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3.8</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data[4]</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0x4b993ae8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data[5]</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0x4b993af0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4.1</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0x4b993af8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4.4</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data[7]</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0x4b993b00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4.3</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data[8]</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0x4b993b08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data[9]</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526562816"/>
              </p:ext>
            </p:extLst>
          </p:nvPr>
        </p:nvGraphicFramePr>
        <p:xfrm>
          <a:off x="5148064" y="1196752"/>
          <a:ext cx="3672408" cy="4876800"/>
        </p:xfrm>
        <a:graphic>
          <a:graphicData uri="http://schemas.openxmlformats.org/drawingml/2006/table">
            <a:tbl>
              <a:tblPr firstRow="1" bandRow="1">
                <a:tableStyleId>{2D5ABB26-0587-4C30-8999-92F81FD0307C}</a:tableStyleId>
              </a:tblPr>
              <a:tblGrid>
                <a:gridCol w="1152128"/>
                <a:gridCol w="1296144"/>
                <a:gridCol w="1224136"/>
              </a:tblGrid>
              <a:tr h="0">
                <a:tc>
                  <a:txBody>
                    <a:bodyPr/>
                    <a:lstStyle/>
                    <a:p>
                      <a:r>
                        <a:rPr lang="en-US" sz="1600" dirty="0" smtClean="0">
                          <a:solidFill>
                            <a:srgbClr val="FF0000"/>
                          </a:solidFill>
                          <a:latin typeface="Consolas" panose="020B0609020204030204" pitchFamily="49" charset="0"/>
                        </a:rPr>
                        <a:t>0x00f76c90</a:t>
                      </a:r>
                      <a:endParaRPr lang="en-CA" sz="1600" dirty="0">
                        <a:solidFill>
                          <a:srgbClr val="FF0000"/>
                        </a:solidFill>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0x00f76c98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0x00f76ca0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0x00f76ca8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0x00f76cb0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0x00f76cb8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0x00f76cc0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0x00f76cc8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0x00f76cd0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0x00f76cd8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0x00f76ce0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0x00f76ce8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0x00f76cf0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0x00f76cf8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0x00f76d00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0x00f76d08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0x00f76d18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0x00f76d10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0x00f76d28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0x00f76d20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 name="Rectangle 3"/>
          <p:cNvSpPr/>
          <p:nvPr/>
        </p:nvSpPr>
        <p:spPr>
          <a:xfrm>
            <a:off x="1359633" y="3689039"/>
            <a:ext cx="1306768" cy="338554"/>
          </a:xfrm>
          <a:prstGeom prst="rect">
            <a:avLst/>
          </a:prstGeom>
        </p:spPr>
        <p:txBody>
          <a:bodyPr wrap="none">
            <a:spAutoFit/>
          </a:bodyPr>
          <a:lstStyle/>
          <a:p>
            <a:pPr algn="ctr" fontAlgn="auto">
              <a:spcBef>
                <a:spcPts val="0"/>
              </a:spcBef>
              <a:spcAft>
                <a:spcPts val="0"/>
              </a:spcAft>
              <a:defRPr/>
            </a:pPr>
            <a:r>
              <a:rPr lang="en-US" sz="1600" dirty="0">
                <a:solidFill>
                  <a:srgbClr val="0070C0"/>
                </a:solidFill>
                <a:latin typeface="Consolas" panose="020B0609020204030204" pitchFamily="49" charset="0"/>
              </a:rPr>
              <a:t>0x4b993ac0</a:t>
            </a:r>
            <a:endParaRPr lang="en-CA" sz="1600" dirty="0">
              <a:solidFill>
                <a:srgbClr val="0070C0"/>
              </a:solidFill>
              <a:latin typeface="Consolas" panose="020B0609020204030204" pitchFamily="49" charset="0"/>
            </a:endParaRPr>
          </a:p>
        </p:txBody>
      </p:sp>
      <p:sp>
        <p:nvSpPr>
          <p:cNvPr id="6" name="Rectangle 5"/>
          <p:cNvSpPr/>
          <p:nvPr/>
        </p:nvSpPr>
        <p:spPr>
          <a:xfrm>
            <a:off x="1835696" y="3933056"/>
            <a:ext cx="409086" cy="338554"/>
          </a:xfrm>
          <a:prstGeom prst="rect">
            <a:avLst/>
          </a:prstGeom>
        </p:spPr>
        <p:txBody>
          <a:bodyPr wrap="none">
            <a:spAutoFit/>
          </a:bodyPr>
          <a:lstStyle/>
          <a:p>
            <a:r>
              <a:rPr lang="en-US" sz="1600" dirty="0">
                <a:latin typeface="Consolas" panose="020B0609020204030204" pitchFamily="49" charset="0"/>
              </a:rPr>
              <a:t>10</a:t>
            </a:r>
            <a:endParaRPr lang="en-CA" sz="1600" dirty="0"/>
          </a:p>
        </p:txBody>
      </p:sp>
      <p:sp>
        <p:nvSpPr>
          <p:cNvPr id="17" name="Rectangle 16"/>
          <p:cNvSpPr/>
          <p:nvPr/>
        </p:nvSpPr>
        <p:spPr>
          <a:xfrm>
            <a:off x="1359633" y="3689039"/>
            <a:ext cx="1306768" cy="338554"/>
          </a:xfrm>
          <a:prstGeom prst="rect">
            <a:avLst/>
          </a:prstGeom>
        </p:spPr>
        <p:txBody>
          <a:bodyPr wrap="none">
            <a:spAutoFit/>
          </a:bodyPr>
          <a:lstStyle/>
          <a:p>
            <a:pPr algn="ctr" fontAlgn="auto">
              <a:spcBef>
                <a:spcPts val="0"/>
              </a:spcBef>
              <a:spcAft>
                <a:spcPts val="0"/>
              </a:spcAft>
              <a:defRPr/>
            </a:pPr>
            <a:r>
              <a:rPr lang="en-US" sz="1600" dirty="0">
                <a:solidFill>
                  <a:srgbClr val="FF0000"/>
                </a:solidFill>
                <a:latin typeface="Consolas" panose="020B0609020204030204" pitchFamily="49" charset="0"/>
              </a:rPr>
              <a:t>0x00f76c90</a:t>
            </a:r>
            <a:endParaRPr lang="en-CA" sz="1600" dirty="0">
              <a:solidFill>
                <a:srgbClr val="0070C0"/>
              </a:solidFill>
              <a:latin typeface="Consolas" panose="020B0609020204030204" pitchFamily="49" charset="0"/>
            </a:endParaRPr>
          </a:p>
        </p:txBody>
      </p:sp>
      <p:sp>
        <p:nvSpPr>
          <p:cNvPr id="19" name="Rectangle 18"/>
          <p:cNvSpPr/>
          <p:nvPr/>
        </p:nvSpPr>
        <p:spPr>
          <a:xfrm>
            <a:off x="1835696" y="3933056"/>
            <a:ext cx="409086" cy="338554"/>
          </a:xfrm>
          <a:prstGeom prst="rect">
            <a:avLst/>
          </a:prstGeom>
        </p:spPr>
        <p:txBody>
          <a:bodyPr wrap="none">
            <a:spAutoFit/>
          </a:bodyPr>
          <a:lstStyle/>
          <a:p>
            <a:r>
              <a:rPr lang="en-US" sz="1600" dirty="0" smtClean="0">
                <a:latin typeface="Consolas" panose="020B0609020204030204" pitchFamily="49" charset="0"/>
              </a:rPr>
              <a:t>20</a:t>
            </a:r>
            <a:endParaRPr lang="en-CA" sz="1600" dirty="0"/>
          </a:p>
        </p:txBody>
      </p:sp>
      <p:graphicFrame>
        <p:nvGraphicFramePr>
          <p:cNvPr id="21" name="Table 20"/>
          <p:cNvGraphicFramePr>
            <a:graphicFrameLocks noGrp="1"/>
          </p:cNvGraphicFramePr>
          <p:nvPr>
            <p:extLst>
              <p:ext uri="{D42A27DB-BD31-4B8C-83A1-F6EECF244321}">
                <p14:modId xmlns:p14="http://schemas.microsoft.com/office/powerpoint/2010/main" val="4238588446"/>
              </p:ext>
            </p:extLst>
          </p:nvPr>
        </p:nvGraphicFramePr>
        <p:xfrm>
          <a:off x="5148064" y="1196752"/>
          <a:ext cx="3672408" cy="4876800"/>
        </p:xfrm>
        <a:graphic>
          <a:graphicData uri="http://schemas.openxmlformats.org/drawingml/2006/table">
            <a:tbl>
              <a:tblPr firstRow="1" bandRow="1">
                <a:tableStyleId>{2D5ABB26-0587-4C30-8999-92F81FD0307C}</a:tableStyleId>
              </a:tblPr>
              <a:tblGrid>
                <a:gridCol w="1152128"/>
                <a:gridCol w="1296144"/>
                <a:gridCol w="1224136"/>
              </a:tblGrid>
              <a:tr h="0">
                <a:tc>
                  <a:txBody>
                    <a:bodyPr/>
                    <a:lstStyle/>
                    <a:p>
                      <a:r>
                        <a:rPr lang="en-US" sz="1600" dirty="0" smtClean="0">
                          <a:solidFill>
                            <a:srgbClr val="FF0000"/>
                          </a:solidFill>
                          <a:latin typeface="Consolas" panose="020B0609020204030204" pitchFamily="49" charset="0"/>
                        </a:rPr>
                        <a:t>0x00f76c90</a:t>
                      </a:r>
                      <a:endParaRPr lang="en-CA" sz="1600" dirty="0">
                        <a:solidFill>
                          <a:srgbClr val="FF0000"/>
                        </a:solidFill>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0x00f76c98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data[1]</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0x00f76ca0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data[2]</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0x00f76ca8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data[3]</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0x00f76cb0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data[4]</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0x00f76cb8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data[5]</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0x00f76cc0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0x00f76cc8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data[7]</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0x00f76cd0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data[8]</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0x00f76cd8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data[9]</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0x00f76ce0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data[10</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0x00f76ce8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data[11</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0x00f76cf0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data[12</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0x00f76cf8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data[13</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0x00f76d00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data[14</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0x00f76d08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data[15</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0x00f76d18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data[16</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0x00f76d10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data[17</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0x00f76d28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data[18</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0x00f76d20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data[19</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1716906961"/>
              </p:ext>
            </p:extLst>
          </p:nvPr>
        </p:nvGraphicFramePr>
        <p:xfrm>
          <a:off x="1043608" y="4319730"/>
          <a:ext cx="3672408" cy="2438400"/>
        </p:xfrm>
        <a:graphic>
          <a:graphicData uri="http://schemas.openxmlformats.org/drawingml/2006/table">
            <a:tbl>
              <a:tblPr firstRow="1" bandRow="1">
                <a:tableStyleId>{2D5ABB26-0587-4C30-8999-92F81FD0307C}</a:tableStyleId>
              </a:tblPr>
              <a:tblGrid>
                <a:gridCol w="1152128"/>
                <a:gridCol w="1296144"/>
                <a:gridCol w="1224136"/>
              </a:tblGrid>
              <a:tr h="0">
                <a:tc>
                  <a:txBody>
                    <a:bodyPr/>
                    <a:lstStyle/>
                    <a:p>
                      <a:r>
                        <a:rPr lang="en-US" sz="1600" dirty="0" smtClean="0">
                          <a:solidFill>
                            <a:srgbClr val="0070C0"/>
                          </a:solidFill>
                          <a:latin typeface="Consolas" panose="020B0609020204030204" pitchFamily="49" charset="0"/>
                        </a:rPr>
                        <a:t>0x4b993ac0</a:t>
                      </a:r>
                      <a:endParaRPr lang="en-CA" sz="1600" dirty="0">
                        <a:solidFill>
                          <a:srgbClr val="0070C0"/>
                        </a:solidFill>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3.5</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0x4b993ac8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3.7</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0x4b993ad0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0x4b993ad8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3.9</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0x4b993ae0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3.8</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0x4b993ae8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0x4b993af0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4.1</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0x4b993af8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4.4</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0x4b993b00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4.3</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0x4b993b08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23" name="Audio 2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4413754"/>
      </p:ext>
    </p:extLst>
  </p:cSld>
  <p:clrMapOvr>
    <a:masterClrMapping/>
  </p:clrMapOvr>
  <mc:AlternateContent xmlns:mc="http://schemas.openxmlformats.org/markup-compatibility/2006">
    <mc:Choice xmlns:p14="http://schemas.microsoft.com/office/powerpoint/2010/main" Requires="p14">
      <p:transition spd="slow" p14:dur="2000" advTm="105117"/>
    </mc:Choice>
    <mc:Fallback>
      <p:transition spd="slow" advTm="105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3"/>
                </p:tgtEl>
              </p:cMediaNode>
            </p:audio>
          </p:childTnLst>
        </p:cTn>
      </p:par>
    </p:tnLst>
    <p:bldLst>
      <p:bldP spid="4" grpId="0"/>
      <p:bldP spid="6" grpId="0"/>
      <p:bldP spid="17"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Dealing with a full array</a:t>
            </a:r>
            <a:endParaRPr lang="en-CA" dirty="0"/>
          </a:p>
        </p:txBody>
      </p:sp>
      <p:sp>
        <p:nvSpPr>
          <p:cNvPr id="3" name="Content Placeholder 2"/>
          <p:cNvSpPr>
            <a:spLocks noGrp="1"/>
          </p:cNvSpPr>
          <p:nvPr>
            <p:ph idx="1"/>
          </p:nvPr>
        </p:nvSpPr>
        <p:spPr/>
        <p:txBody>
          <a:bodyPr/>
          <a:lstStyle/>
          <a:p>
            <a:r>
              <a:rPr lang="en-US" dirty="0" smtClean="0"/>
              <a:t>Can we store the old information first?</a:t>
            </a:r>
          </a:p>
          <a:p>
            <a:pPr marL="0" indent="0">
              <a:buNone/>
            </a:pPr>
            <a:r>
              <a:rPr lang="en-US" sz="1800" dirty="0">
                <a:latin typeface="Consolas" panose="020B0609020204030204" pitchFamily="49" charset="0"/>
                <a:cs typeface="Times New Roman" panose="02020603050405020304" pitchFamily="18" charset="0"/>
              </a:rPr>
              <a:t>	</a:t>
            </a:r>
            <a:r>
              <a:rPr lang="en-US" sz="1800" dirty="0">
                <a:latin typeface="Consolas" panose="020B0609020204030204" pitchFamily="49" charset="0"/>
              </a:rPr>
              <a:t>if ( </a:t>
            </a:r>
            <a:r>
              <a:rPr lang="en-US" sz="1800" dirty="0" err="1">
                <a:latin typeface="Consolas" panose="020B0609020204030204" pitchFamily="49" charset="0"/>
              </a:rPr>
              <a:t>data_size</a:t>
            </a:r>
            <a:r>
              <a:rPr lang="en-US" sz="1800" dirty="0">
                <a:latin typeface="Consolas" panose="020B0609020204030204" pitchFamily="49" charset="0"/>
              </a:rPr>
              <a:t> == </a:t>
            </a:r>
            <a:r>
              <a:rPr lang="en-US" sz="1800" dirty="0" err="1">
                <a:latin typeface="Consolas" panose="020B0609020204030204" pitchFamily="49" charset="0"/>
              </a:rPr>
              <a:t>data_capacity</a:t>
            </a:r>
            <a:r>
              <a:rPr lang="en-US" sz="1800" dirty="0">
                <a:latin typeface="Consolas" panose="020B0609020204030204" pitchFamily="49" charset="0"/>
              </a:rPr>
              <a:t> ) {</a:t>
            </a:r>
          </a:p>
          <a:p>
            <a:pPr marL="0" indent="0">
              <a:buNone/>
            </a:pPr>
            <a:r>
              <a:rPr lang="en-US" sz="1800" dirty="0" smtClean="0">
                <a:latin typeface="Consolas" panose="020B0609020204030204" pitchFamily="49" charset="0"/>
                <a:cs typeface="Times New Roman" panose="02020603050405020304" pitchFamily="18" charset="0"/>
              </a:rPr>
              <a:t>	    </a:t>
            </a:r>
            <a:r>
              <a:rPr lang="en-US" sz="1800" dirty="0" err="1" smtClean="0">
                <a:latin typeface="Consolas" panose="020B0609020204030204" pitchFamily="49" charset="0"/>
                <a:cs typeface="Times New Roman" panose="02020603050405020304" pitchFamily="18" charset="0"/>
              </a:rPr>
              <a:t>std</a:t>
            </a:r>
            <a:r>
              <a:rPr lang="en-US" sz="1800" dirty="0" smtClean="0">
                <a:latin typeface="Consolas" panose="020B0609020204030204" pitchFamily="49" charset="0"/>
                <a:cs typeface="Times New Roman" panose="02020603050405020304" pitchFamily="18" charset="0"/>
              </a:rPr>
              <a:t>::</a:t>
            </a:r>
            <a:r>
              <a:rPr lang="en-US" sz="1800" dirty="0" err="1" smtClean="0">
                <a:latin typeface="Consolas" panose="020B0609020204030204" pitchFamily="49" charset="0"/>
                <a:cs typeface="Times New Roman" panose="02020603050405020304" pitchFamily="18" charset="0"/>
              </a:rPr>
              <a:t>size_t</a:t>
            </a:r>
            <a:r>
              <a:rPr lang="en-US" sz="1800" dirty="0" smtClean="0">
                <a:latin typeface="Consolas" panose="020B0609020204030204" pitchFamily="49" charset="0"/>
                <a:cs typeface="Times New Roman" panose="02020603050405020304" pitchFamily="18" charset="0"/>
              </a:rPr>
              <a:t> </a:t>
            </a:r>
            <a:r>
              <a:rPr lang="en-US" sz="1800" dirty="0" err="1" smtClean="0">
                <a:latin typeface="Consolas" panose="020B0609020204030204" pitchFamily="49" charset="0"/>
                <a:cs typeface="Times New Roman" panose="02020603050405020304" pitchFamily="18" charset="0"/>
              </a:rPr>
              <a:t>old_capacity</a:t>
            </a:r>
            <a:r>
              <a:rPr lang="en-US" sz="1800" dirty="0" smtClean="0">
                <a:latin typeface="Consolas" panose="020B0609020204030204" pitchFamily="49" charset="0"/>
                <a:cs typeface="Times New Roman" panose="02020603050405020304" pitchFamily="18" charset="0"/>
              </a:rPr>
              <a:t>{ </a:t>
            </a:r>
            <a:r>
              <a:rPr lang="en-US" sz="1800" dirty="0" err="1" smtClean="0">
                <a:latin typeface="Consolas" panose="020B0609020204030204" pitchFamily="49" charset="0"/>
                <a:cs typeface="Times New Roman" panose="02020603050405020304" pitchFamily="18" charset="0"/>
              </a:rPr>
              <a:t>data_capacity</a:t>
            </a:r>
            <a:r>
              <a:rPr lang="en-US" sz="1800" dirty="0" smtClean="0">
                <a:latin typeface="Consolas" panose="020B0609020204030204" pitchFamily="49" charset="0"/>
                <a:cs typeface="Times New Roman" panose="02020603050405020304" pitchFamily="18" charset="0"/>
              </a:rPr>
              <a:t> };</a:t>
            </a:r>
          </a:p>
          <a:p>
            <a:pPr marL="0" indent="0">
              <a:buNone/>
            </a:pPr>
            <a:r>
              <a:rPr lang="en-US" sz="1800" dirty="0">
                <a:latin typeface="Consolas" panose="020B0609020204030204" pitchFamily="49" charset="0"/>
                <a:cs typeface="Times New Roman" panose="02020603050405020304" pitchFamily="18" charset="0"/>
              </a:rPr>
              <a:t>	</a:t>
            </a:r>
            <a:r>
              <a:rPr lang="en-US" sz="1800" dirty="0" smtClean="0">
                <a:latin typeface="Consolas" panose="020B0609020204030204" pitchFamily="49" charset="0"/>
                <a:cs typeface="Times New Roman" panose="02020603050405020304" pitchFamily="18" charset="0"/>
              </a:rPr>
              <a:t>    double *</a:t>
            </a:r>
            <a:r>
              <a:rPr lang="en-US" sz="1800" dirty="0" err="1" smtClean="0">
                <a:latin typeface="Consolas" panose="020B0609020204030204" pitchFamily="49" charset="0"/>
                <a:cs typeface="Times New Roman" panose="02020603050405020304" pitchFamily="18" charset="0"/>
              </a:rPr>
              <a:t>old_data</a:t>
            </a:r>
            <a:r>
              <a:rPr lang="en-US" sz="1800" dirty="0" smtClean="0">
                <a:latin typeface="Consolas" panose="020B0609020204030204" pitchFamily="49" charset="0"/>
                <a:cs typeface="Times New Roman" panose="02020603050405020304" pitchFamily="18" charset="0"/>
              </a:rPr>
              <a:t>{ data };</a:t>
            </a:r>
          </a:p>
          <a:p>
            <a:pPr marL="0" indent="0">
              <a:buNone/>
            </a:pPr>
            <a:r>
              <a:rPr lang="en-US" sz="1800" dirty="0">
                <a:latin typeface="Consolas" panose="020B0609020204030204" pitchFamily="49" charset="0"/>
                <a:cs typeface="Times New Roman" panose="02020603050405020304" pitchFamily="18" charset="0"/>
              </a:rPr>
              <a:t>	</a:t>
            </a:r>
            <a:r>
              <a:rPr lang="en-US" sz="1800" dirty="0" smtClean="0">
                <a:latin typeface="Consolas" panose="020B0609020204030204" pitchFamily="49" charset="0"/>
                <a:cs typeface="Times New Roman" panose="02020603050405020304" pitchFamily="18" charset="0"/>
              </a:rPr>
              <a:t>    </a:t>
            </a:r>
            <a:r>
              <a:rPr lang="en-US" sz="1800" dirty="0" err="1" smtClean="0">
                <a:latin typeface="Consolas" panose="020B0609020204030204" pitchFamily="49" charset="0"/>
                <a:cs typeface="Times New Roman" panose="02020603050405020304" pitchFamily="18" charset="0"/>
              </a:rPr>
              <a:t>data_capacity</a:t>
            </a:r>
            <a:r>
              <a:rPr lang="en-US" sz="1800" dirty="0" smtClean="0">
                <a:latin typeface="Consolas" panose="020B0609020204030204" pitchFamily="49" charset="0"/>
                <a:cs typeface="Times New Roman" panose="02020603050405020304" pitchFamily="18" charset="0"/>
              </a:rPr>
              <a:t> *= 2;</a:t>
            </a:r>
          </a:p>
          <a:p>
            <a:pPr marL="0" indent="0">
              <a:buNone/>
            </a:pPr>
            <a:r>
              <a:rPr lang="en-US" sz="1800" dirty="0">
                <a:latin typeface="Consolas" panose="020B0609020204030204" pitchFamily="49" charset="0"/>
                <a:cs typeface="Times New Roman" panose="02020603050405020304" pitchFamily="18" charset="0"/>
              </a:rPr>
              <a:t>	</a:t>
            </a:r>
            <a:r>
              <a:rPr lang="en-US" sz="1800" dirty="0" smtClean="0">
                <a:latin typeface="Consolas" panose="020B0609020204030204" pitchFamily="49" charset="0"/>
                <a:cs typeface="Times New Roman" panose="02020603050405020304" pitchFamily="18" charset="0"/>
              </a:rPr>
              <a:t>    data = new double[</a:t>
            </a:r>
            <a:r>
              <a:rPr lang="en-US" sz="1800" dirty="0" err="1" smtClean="0">
                <a:latin typeface="Consolas" panose="020B0609020204030204" pitchFamily="49" charset="0"/>
                <a:cs typeface="Times New Roman" panose="02020603050405020304" pitchFamily="18" charset="0"/>
              </a:rPr>
              <a:t>data_capacity</a:t>
            </a:r>
            <a:r>
              <a:rPr lang="en-US" sz="1800" dirty="0" smtClean="0">
                <a:latin typeface="Consolas" panose="020B0609020204030204" pitchFamily="49" charset="0"/>
                <a:cs typeface="Times New Roman" panose="02020603050405020304" pitchFamily="18" charset="0"/>
              </a:rPr>
              <a:t>];</a:t>
            </a:r>
          </a:p>
          <a:p>
            <a:pPr marL="0" indent="0">
              <a:buNone/>
            </a:pPr>
            <a:r>
              <a:rPr lang="en-US" sz="1800" dirty="0">
                <a:latin typeface="Consolas" panose="020B0609020204030204" pitchFamily="49" charset="0"/>
                <a:cs typeface="Times New Roman" panose="02020603050405020304" pitchFamily="18" charset="0"/>
              </a:rPr>
              <a:t>	</a:t>
            </a:r>
            <a:r>
              <a:rPr lang="en-US" sz="1800" dirty="0" smtClean="0">
                <a:latin typeface="Consolas" panose="020B0609020204030204" pitchFamily="49" charset="0"/>
                <a:cs typeface="Times New Roman" panose="02020603050405020304" pitchFamily="18" charset="0"/>
              </a:rPr>
              <a:t>    // Copy everything over...</a:t>
            </a:r>
          </a:p>
          <a:p>
            <a:pPr marL="0" indent="0">
              <a:buNone/>
            </a:pPr>
            <a:r>
              <a:rPr lang="en-US" sz="1800" dirty="0" smtClean="0">
                <a:latin typeface="Consolas" panose="020B0609020204030204" pitchFamily="49" charset="0"/>
                <a:cs typeface="Times New Roman" panose="02020603050405020304" pitchFamily="18" charset="0"/>
              </a:rPr>
              <a:t>	}</a:t>
            </a:r>
            <a:endParaRPr lang="en-US" sz="1800" dirty="0">
              <a:latin typeface="Consolas" panose="020B0609020204030204" pitchFamily="49" charset="0"/>
              <a:cs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06784279"/>
      </p:ext>
    </p:extLst>
  </p:cSld>
  <p:clrMapOvr>
    <a:masterClrMapping/>
  </p:clrMapOvr>
  <mc:AlternateContent xmlns:mc="http://schemas.openxmlformats.org/markup-compatibility/2006">
    <mc:Choice xmlns:p14="http://schemas.microsoft.com/office/powerpoint/2010/main" Requires="p14">
      <p:transition spd="slow" p14:dur="2000" advTm="51509"/>
    </mc:Choice>
    <mc:Fallback>
      <p:transition spd="slow" advTm="51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Dealing with a full array</a:t>
            </a:r>
          </a:p>
        </p:txBody>
      </p:sp>
      <p:sp>
        <p:nvSpPr>
          <p:cNvPr id="3" name="Content Placeholder 2"/>
          <p:cNvSpPr>
            <a:spLocks noGrp="1"/>
          </p:cNvSpPr>
          <p:nvPr>
            <p:ph idx="1"/>
          </p:nvPr>
        </p:nvSpPr>
        <p:spPr>
          <a:xfrm>
            <a:off x="323528" y="1135285"/>
            <a:ext cx="8229600" cy="4525963"/>
          </a:xfrm>
        </p:spPr>
        <p:txBody>
          <a:bodyPr/>
          <a:lstStyle/>
          <a:p>
            <a:pPr marL="0" indent="0">
              <a:buNone/>
            </a:pPr>
            <a:r>
              <a:rPr lang="en-US" sz="1400" dirty="0" err="1" smtClean="0">
                <a:latin typeface="Consolas" panose="020B0609020204030204" pitchFamily="49" charset="0"/>
                <a:cs typeface="Times New Roman" panose="02020603050405020304" pitchFamily="18" charset="0"/>
              </a:rPr>
              <a:t>std</a:t>
            </a:r>
            <a:r>
              <a:rPr lang="en-US" sz="1400" dirty="0">
                <a:latin typeface="Consolas" panose="020B0609020204030204" pitchFamily="49" charset="0"/>
                <a:cs typeface="Times New Roman" panose="02020603050405020304" pitchFamily="18" charset="0"/>
              </a:rPr>
              <a:t>::</a:t>
            </a:r>
            <a:r>
              <a:rPr lang="en-US" sz="1400" dirty="0" err="1">
                <a:latin typeface="Consolas" panose="020B0609020204030204" pitchFamily="49" charset="0"/>
                <a:cs typeface="Times New Roman" panose="02020603050405020304" pitchFamily="18" charset="0"/>
              </a:rPr>
              <a:t>size_t</a:t>
            </a:r>
            <a:r>
              <a:rPr lang="en-US" sz="1400" dirty="0">
                <a:latin typeface="Consolas" panose="020B0609020204030204" pitchFamily="49" charset="0"/>
                <a:cs typeface="Times New Roman" panose="02020603050405020304" pitchFamily="18" charset="0"/>
              </a:rPr>
              <a:t> </a:t>
            </a:r>
            <a:r>
              <a:rPr lang="en-US" sz="1400" dirty="0" err="1" smtClean="0">
                <a:latin typeface="Consolas" panose="020B0609020204030204" pitchFamily="49" charset="0"/>
                <a:cs typeface="Times New Roman" panose="02020603050405020304" pitchFamily="18" charset="0"/>
              </a:rPr>
              <a:t>old_capacity</a:t>
            </a:r>
            <a:r>
              <a:rPr lang="en-US" sz="1400" dirty="0">
                <a:latin typeface="Consolas" panose="020B0609020204030204" pitchFamily="49" charset="0"/>
                <a:cs typeface="Times New Roman" panose="02020603050405020304" pitchFamily="18" charset="0"/>
              </a:rPr>
              <a:t>{ </a:t>
            </a:r>
            <a:r>
              <a:rPr lang="en-US" sz="1400" dirty="0" err="1">
                <a:latin typeface="Consolas" panose="020B0609020204030204" pitchFamily="49" charset="0"/>
                <a:cs typeface="Times New Roman" panose="02020603050405020304" pitchFamily="18" charset="0"/>
              </a:rPr>
              <a:t>data_capacity</a:t>
            </a:r>
            <a:r>
              <a:rPr lang="en-US" sz="1400" dirty="0">
                <a:latin typeface="Consolas" panose="020B0609020204030204" pitchFamily="49" charset="0"/>
                <a:cs typeface="Times New Roman" panose="02020603050405020304" pitchFamily="18" charset="0"/>
              </a:rPr>
              <a:t> };</a:t>
            </a:r>
          </a:p>
          <a:p>
            <a:pPr marL="0" indent="0">
              <a:buNone/>
            </a:pPr>
            <a:r>
              <a:rPr lang="en-US" sz="1400" dirty="0" smtClean="0">
                <a:latin typeface="Consolas" panose="020B0609020204030204" pitchFamily="49" charset="0"/>
                <a:cs typeface="Times New Roman" panose="02020603050405020304" pitchFamily="18" charset="0"/>
              </a:rPr>
              <a:t>double </a:t>
            </a:r>
            <a:r>
              <a:rPr lang="en-US" sz="1400" dirty="0">
                <a:latin typeface="Consolas" panose="020B0609020204030204" pitchFamily="49" charset="0"/>
                <a:cs typeface="Times New Roman" panose="02020603050405020304" pitchFamily="18" charset="0"/>
              </a:rPr>
              <a:t>*</a:t>
            </a:r>
            <a:r>
              <a:rPr lang="en-US" sz="1400" dirty="0" err="1">
                <a:latin typeface="Consolas" panose="020B0609020204030204" pitchFamily="49" charset="0"/>
                <a:cs typeface="Times New Roman" panose="02020603050405020304" pitchFamily="18" charset="0"/>
              </a:rPr>
              <a:t>old_data</a:t>
            </a:r>
            <a:r>
              <a:rPr lang="en-US" sz="1400" dirty="0">
                <a:latin typeface="Consolas" panose="020B0609020204030204" pitchFamily="49" charset="0"/>
                <a:cs typeface="Times New Roman" panose="02020603050405020304" pitchFamily="18" charset="0"/>
              </a:rPr>
              <a:t>{ data };</a:t>
            </a:r>
          </a:p>
          <a:p>
            <a:pPr marL="0" indent="0">
              <a:buNone/>
            </a:pPr>
            <a:r>
              <a:rPr lang="en-US" sz="1400" dirty="0" err="1" smtClean="0">
                <a:latin typeface="Consolas" panose="020B0609020204030204" pitchFamily="49" charset="0"/>
                <a:cs typeface="Times New Roman" panose="02020603050405020304" pitchFamily="18" charset="0"/>
              </a:rPr>
              <a:t>data_capacity</a:t>
            </a:r>
            <a:r>
              <a:rPr lang="en-US" sz="1400" dirty="0" smtClean="0">
                <a:latin typeface="Consolas" panose="020B0609020204030204" pitchFamily="49" charset="0"/>
                <a:cs typeface="Times New Roman" panose="02020603050405020304" pitchFamily="18" charset="0"/>
              </a:rPr>
              <a:t> </a:t>
            </a:r>
            <a:r>
              <a:rPr lang="en-US" sz="1400" dirty="0">
                <a:latin typeface="Consolas" panose="020B0609020204030204" pitchFamily="49" charset="0"/>
                <a:cs typeface="Times New Roman" panose="02020603050405020304" pitchFamily="18" charset="0"/>
              </a:rPr>
              <a:t>*= 2;</a:t>
            </a:r>
          </a:p>
          <a:p>
            <a:pPr marL="0" indent="0">
              <a:buNone/>
            </a:pPr>
            <a:r>
              <a:rPr lang="en-US" sz="1400" dirty="0" smtClean="0">
                <a:latin typeface="Consolas" panose="020B0609020204030204" pitchFamily="49" charset="0"/>
                <a:cs typeface="Times New Roman" panose="02020603050405020304" pitchFamily="18" charset="0"/>
              </a:rPr>
              <a:t>data </a:t>
            </a:r>
            <a:r>
              <a:rPr lang="en-US" sz="1400" dirty="0">
                <a:latin typeface="Consolas" panose="020B0609020204030204" pitchFamily="49" charset="0"/>
                <a:cs typeface="Times New Roman" panose="02020603050405020304" pitchFamily="18" charset="0"/>
              </a:rPr>
              <a:t>= new double[</a:t>
            </a:r>
            <a:r>
              <a:rPr lang="en-US" sz="1400" dirty="0" err="1">
                <a:latin typeface="Consolas" panose="020B0609020204030204" pitchFamily="49" charset="0"/>
                <a:cs typeface="Times New Roman" panose="02020603050405020304" pitchFamily="18" charset="0"/>
              </a:rPr>
              <a:t>data_capacity</a:t>
            </a:r>
            <a:r>
              <a:rPr lang="en-US" sz="1400" dirty="0">
                <a:latin typeface="Consolas" panose="020B0609020204030204" pitchFamily="49" charset="0"/>
                <a:cs typeface="Times New Roman" panose="02020603050405020304" pitchFamily="18" charset="0"/>
              </a:rPr>
              <a:t>];</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p:txBody>
      </p:sp>
      <p:graphicFrame>
        <p:nvGraphicFramePr>
          <p:cNvPr id="5" name="Table 4"/>
          <p:cNvGraphicFramePr>
            <a:graphicFrameLocks noGrp="1"/>
          </p:cNvGraphicFramePr>
          <p:nvPr>
            <p:extLst>
              <p:ext uri="{D42A27DB-BD31-4B8C-83A1-F6EECF244321}">
                <p14:modId xmlns:p14="http://schemas.microsoft.com/office/powerpoint/2010/main" val="2131400503"/>
              </p:ext>
            </p:extLst>
          </p:nvPr>
        </p:nvGraphicFramePr>
        <p:xfrm>
          <a:off x="251520" y="2270368"/>
          <a:ext cx="4104456" cy="1950720"/>
        </p:xfrm>
        <a:graphic>
          <a:graphicData uri="http://schemas.openxmlformats.org/drawingml/2006/table">
            <a:tbl>
              <a:tblPr firstRow="1" bandRow="1">
                <a:tableStyleId>{2D5ABB26-0587-4C30-8999-92F81FD0307C}</a:tableStyleId>
              </a:tblPr>
              <a:tblGrid>
                <a:gridCol w="1152128"/>
                <a:gridCol w="1296144"/>
                <a:gridCol w="1656184"/>
              </a:tblGrid>
              <a:tr h="0">
                <a:tc>
                  <a:txBody>
                    <a:bodyPr/>
                    <a:lstStyle/>
                    <a:p>
                      <a:r>
                        <a:rPr lang="en-US" sz="1600" dirty="0" smtClean="0">
                          <a:latin typeface="Consolas" panose="020B0609020204030204" pitchFamily="49" charset="0"/>
                        </a:rPr>
                        <a:t>0xffffffc0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0xffffffc8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0xffffffd0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old_data</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0xffffffd8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old_capacity</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0xffffffe0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4.8</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x</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0xffffffe8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10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data_size</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0xfffffff0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600" dirty="0" smtClean="0">
                        <a:solidFill>
                          <a:srgbClr val="0070C0"/>
                        </a:solidFill>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0xfffffff8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data_capacity</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928235533"/>
              </p:ext>
            </p:extLst>
          </p:nvPr>
        </p:nvGraphicFramePr>
        <p:xfrm>
          <a:off x="1043608" y="4319730"/>
          <a:ext cx="3672408" cy="2438400"/>
        </p:xfrm>
        <a:graphic>
          <a:graphicData uri="http://schemas.openxmlformats.org/drawingml/2006/table">
            <a:tbl>
              <a:tblPr firstRow="1" bandRow="1">
                <a:tableStyleId>{2D5ABB26-0587-4C30-8999-92F81FD0307C}</a:tableStyleId>
              </a:tblPr>
              <a:tblGrid>
                <a:gridCol w="1152128"/>
                <a:gridCol w="1296144"/>
                <a:gridCol w="1224136"/>
              </a:tblGrid>
              <a:tr h="0">
                <a:tc>
                  <a:txBody>
                    <a:bodyPr/>
                    <a:lstStyle/>
                    <a:p>
                      <a:r>
                        <a:rPr lang="en-US" sz="1600" dirty="0" smtClean="0">
                          <a:solidFill>
                            <a:srgbClr val="0070C0"/>
                          </a:solidFill>
                          <a:latin typeface="Consolas" panose="020B0609020204030204" pitchFamily="49" charset="0"/>
                        </a:rPr>
                        <a:t>0x4b993ac0</a:t>
                      </a:r>
                      <a:endParaRPr lang="en-CA" sz="1600" dirty="0">
                        <a:solidFill>
                          <a:srgbClr val="0070C0"/>
                        </a:solidFill>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3.5</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0x4b993ac8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3.7</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data[1]</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0x4b993ad0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data[2]</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0x4b993ad8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3.9</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data[3]</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0x4b993ae0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3.8</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data[4]</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0x4b993ae8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data[5]</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0x4b993af0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4.1</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0x4b993af8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4.4</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data[7]</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0x4b993b00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4.3</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data[8]</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0x4b993b08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data[9]</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346610280"/>
              </p:ext>
            </p:extLst>
          </p:nvPr>
        </p:nvGraphicFramePr>
        <p:xfrm>
          <a:off x="5364088" y="1360512"/>
          <a:ext cx="3672408" cy="4876800"/>
        </p:xfrm>
        <a:graphic>
          <a:graphicData uri="http://schemas.openxmlformats.org/drawingml/2006/table">
            <a:tbl>
              <a:tblPr firstRow="1" bandRow="1">
                <a:tableStyleId>{2D5ABB26-0587-4C30-8999-92F81FD0307C}</a:tableStyleId>
              </a:tblPr>
              <a:tblGrid>
                <a:gridCol w="1152128"/>
                <a:gridCol w="1296144"/>
                <a:gridCol w="1224136"/>
              </a:tblGrid>
              <a:tr h="0">
                <a:tc>
                  <a:txBody>
                    <a:bodyPr/>
                    <a:lstStyle/>
                    <a:p>
                      <a:r>
                        <a:rPr lang="en-US" sz="1600" dirty="0" smtClean="0">
                          <a:solidFill>
                            <a:srgbClr val="FF0000"/>
                          </a:solidFill>
                          <a:latin typeface="Consolas" panose="020B0609020204030204" pitchFamily="49" charset="0"/>
                        </a:rPr>
                        <a:t>0x00f76c90</a:t>
                      </a:r>
                      <a:endParaRPr lang="en-CA" sz="1600" dirty="0">
                        <a:solidFill>
                          <a:srgbClr val="FF0000"/>
                        </a:solidFill>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0x00f76c98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0x00f76ca0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0x00f76ca8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0x00f76cb0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0x00f76cb8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0x00f76cc0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0x00f76cc8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0x00f76cd0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0x00f76cd8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0x00f76ce0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0x00f76ce8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0x00f76cf0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0x00f76cf8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0x00f76d00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0x00f76d08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0x00f76d18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0x00f76d10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0x00f76d28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0x00f76d20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 name="Rectangle 3"/>
          <p:cNvSpPr/>
          <p:nvPr/>
        </p:nvSpPr>
        <p:spPr>
          <a:xfrm>
            <a:off x="1359633" y="3689039"/>
            <a:ext cx="1306768" cy="338554"/>
          </a:xfrm>
          <a:prstGeom prst="rect">
            <a:avLst/>
          </a:prstGeom>
        </p:spPr>
        <p:txBody>
          <a:bodyPr wrap="none">
            <a:spAutoFit/>
          </a:bodyPr>
          <a:lstStyle/>
          <a:p>
            <a:pPr algn="ctr" fontAlgn="auto">
              <a:spcBef>
                <a:spcPts val="0"/>
              </a:spcBef>
              <a:spcAft>
                <a:spcPts val="0"/>
              </a:spcAft>
              <a:defRPr/>
            </a:pPr>
            <a:r>
              <a:rPr lang="en-US" sz="1600" dirty="0">
                <a:solidFill>
                  <a:srgbClr val="0070C0"/>
                </a:solidFill>
                <a:latin typeface="Consolas" panose="020B0609020204030204" pitchFamily="49" charset="0"/>
              </a:rPr>
              <a:t>0x4b993ac0</a:t>
            </a:r>
            <a:endParaRPr lang="en-CA" sz="1600" dirty="0">
              <a:solidFill>
                <a:srgbClr val="0070C0"/>
              </a:solidFill>
              <a:latin typeface="Consolas" panose="020B0609020204030204" pitchFamily="49" charset="0"/>
            </a:endParaRPr>
          </a:p>
        </p:txBody>
      </p:sp>
      <p:sp>
        <p:nvSpPr>
          <p:cNvPr id="6" name="Rectangle 5"/>
          <p:cNvSpPr/>
          <p:nvPr/>
        </p:nvSpPr>
        <p:spPr>
          <a:xfrm>
            <a:off x="1835696" y="3933056"/>
            <a:ext cx="409086" cy="338554"/>
          </a:xfrm>
          <a:prstGeom prst="rect">
            <a:avLst/>
          </a:prstGeom>
        </p:spPr>
        <p:txBody>
          <a:bodyPr wrap="none">
            <a:spAutoFit/>
          </a:bodyPr>
          <a:lstStyle/>
          <a:p>
            <a:r>
              <a:rPr lang="en-US" sz="1600" dirty="0">
                <a:latin typeface="Consolas" panose="020B0609020204030204" pitchFamily="49" charset="0"/>
              </a:rPr>
              <a:t>10</a:t>
            </a:r>
            <a:endParaRPr lang="en-CA" sz="1600" dirty="0"/>
          </a:p>
        </p:txBody>
      </p:sp>
      <p:sp>
        <p:nvSpPr>
          <p:cNvPr id="17" name="Rectangle 16"/>
          <p:cNvSpPr/>
          <p:nvPr/>
        </p:nvSpPr>
        <p:spPr>
          <a:xfrm>
            <a:off x="1359633" y="3689039"/>
            <a:ext cx="1306768" cy="338554"/>
          </a:xfrm>
          <a:prstGeom prst="rect">
            <a:avLst/>
          </a:prstGeom>
        </p:spPr>
        <p:txBody>
          <a:bodyPr wrap="none">
            <a:spAutoFit/>
          </a:bodyPr>
          <a:lstStyle/>
          <a:p>
            <a:pPr algn="ctr" fontAlgn="auto">
              <a:spcBef>
                <a:spcPts val="0"/>
              </a:spcBef>
              <a:spcAft>
                <a:spcPts val="0"/>
              </a:spcAft>
              <a:defRPr/>
            </a:pPr>
            <a:r>
              <a:rPr lang="en-US" sz="1600" dirty="0">
                <a:solidFill>
                  <a:srgbClr val="FF0000"/>
                </a:solidFill>
                <a:latin typeface="Consolas" panose="020B0609020204030204" pitchFamily="49" charset="0"/>
              </a:rPr>
              <a:t>0x00f76c90</a:t>
            </a:r>
            <a:endParaRPr lang="en-CA" sz="1600" dirty="0">
              <a:solidFill>
                <a:srgbClr val="0070C0"/>
              </a:solidFill>
              <a:latin typeface="Consolas" panose="020B0609020204030204" pitchFamily="49" charset="0"/>
            </a:endParaRPr>
          </a:p>
        </p:txBody>
      </p:sp>
      <p:sp>
        <p:nvSpPr>
          <p:cNvPr id="19" name="Rectangle 18"/>
          <p:cNvSpPr/>
          <p:nvPr/>
        </p:nvSpPr>
        <p:spPr>
          <a:xfrm>
            <a:off x="1835696" y="3933056"/>
            <a:ext cx="409086" cy="338554"/>
          </a:xfrm>
          <a:prstGeom prst="rect">
            <a:avLst/>
          </a:prstGeom>
        </p:spPr>
        <p:txBody>
          <a:bodyPr wrap="none">
            <a:spAutoFit/>
          </a:bodyPr>
          <a:lstStyle/>
          <a:p>
            <a:r>
              <a:rPr lang="en-US" sz="1600" dirty="0" smtClean="0">
                <a:latin typeface="Consolas" panose="020B0609020204030204" pitchFamily="49" charset="0"/>
              </a:rPr>
              <a:t>20</a:t>
            </a:r>
            <a:endParaRPr lang="en-CA" sz="1600" dirty="0"/>
          </a:p>
        </p:txBody>
      </p:sp>
      <p:graphicFrame>
        <p:nvGraphicFramePr>
          <p:cNvPr id="21" name="Table 20"/>
          <p:cNvGraphicFramePr>
            <a:graphicFrameLocks noGrp="1"/>
          </p:cNvGraphicFramePr>
          <p:nvPr>
            <p:extLst>
              <p:ext uri="{D42A27DB-BD31-4B8C-83A1-F6EECF244321}">
                <p14:modId xmlns:p14="http://schemas.microsoft.com/office/powerpoint/2010/main" val="3153010744"/>
              </p:ext>
            </p:extLst>
          </p:nvPr>
        </p:nvGraphicFramePr>
        <p:xfrm>
          <a:off x="5364088" y="1360512"/>
          <a:ext cx="3672408" cy="4876800"/>
        </p:xfrm>
        <a:graphic>
          <a:graphicData uri="http://schemas.openxmlformats.org/drawingml/2006/table">
            <a:tbl>
              <a:tblPr firstRow="1" bandRow="1">
                <a:tableStyleId>{2D5ABB26-0587-4C30-8999-92F81FD0307C}</a:tableStyleId>
              </a:tblPr>
              <a:tblGrid>
                <a:gridCol w="1152128"/>
                <a:gridCol w="1296144"/>
                <a:gridCol w="1224136"/>
              </a:tblGrid>
              <a:tr h="0">
                <a:tc>
                  <a:txBody>
                    <a:bodyPr/>
                    <a:lstStyle/>
                    <a:p>
                      <a:r>
                        <a:rPr lang="en-US" sz="1600" dirty="0" smtClean="0">
                          <a:solidFill>
                            <a:srgbClr val="FF0000"/>
                          </a:solidFill>
                          <a:latin typeface="Consolas" panose="020B0609020204030204" pitchFamily="49" charset="0"/>
                        </a:rPr>
                        <a:t>0x00f76c90</a:t>
                      </a:r>
                      <a:endParaRPr lang="en-CA" sz="1600" dirty="0">
                        <a:solidFill>
                          <a:srgbClr val="FF0000"/>
                        </a:solidFill>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0x00f76c98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data[1]</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0x00f76ca0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data[2]</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0x00f76ca8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data[3]</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0x00f76cb0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data[4]</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0x00f76cb8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data[5]</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0x00f76cc0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0x00f76cc8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data[7]</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0x00f76cd0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data[8]</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0x00f76cd8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data[9]</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0x00f76ce0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data[10</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0x00f76ce8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data[11</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0x00f76cf0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data[12</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0x00f76cf8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data[13</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0x00f76d00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data[14</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0x00f76d08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data[15</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0x00f76d18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data[16</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0x00f76d10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data[17</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0x00f76d28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data[18</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0x00f76d20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data[19</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200253434"/>
              </p:ext>
            </p:extLst>
          </p:nvPr>
        </p:nvGraphicFramePr>
        <p:xfrm>
          <a:off x="1043608" y="4319730"/>
          <a:ext cx="3672408" cy="2438400"/>
        </p:xfrm>
        <a:graphic>
          <a:graphicData uri="http://schemas.openxmlformats.org/drawingml/2006/table">
            <a:tbl>
              <a:tblPr firstRow="1" bandRow="1">
                <a:tableStyleId>{2D5ABB26-0587-4C30-8999-92F81FD0307C}</a:tableStyleId>
              </a:tblPr>
              <a:tblGrid>
                <a:gridCol w="1152128"/>
                <a:gridCol w="1296144"/>
                <a:gridCol w="1224136"/>
              </a:tblGrid>
              <a:tr h="0">
                <a:tc>
                  <a:txBody>
                    <a:bodyPr/>
                    <a:lstStyle/>
                    <a:p>
                      <a:r>
                        <a:rPr lang="en-US" sz="1600" dirty="0" smtClean="0">
                          <a:solidFill>
                            <a:srgbClr val="0070C0"/>
                          </a:solidFill>
                          <a:latin typeface="Consolas" panose="020B0609020204030204" pitchFamily="49" charset="0"/>
                        </a:rPr>
                        <a:t>0x4b993ac0</a:t>
                      </a:r>
                      <a:endParaRPr lang="en-CA" sz="1600" dirty="0">
                        <a:solidFill>
                          <a:srgbClr val="0070C0"/>
                        </a:solidFill>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3.5</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0x4b993ac8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3.7</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0x4b993ad0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0x4b993ad8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3.9</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0x4b993ae0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3.8</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0x4b993ae8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0x4b993af0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4.1</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0x4b993af8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4.4</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0x4b993b00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4.3</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0x4b993b08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4" name="Rectangle 13"/>
          <p:cNvSpPr/>
          <p:nvPr/>
        </p:nvSpPr>
        <p:spPr>
          <a:xfrm>
            <a:off x="1360242" y="2708920"/>
            <a:ext cx="1306768" cy="338554"/>
          </a:xfrm>
          <a:prstGeom prst="rect">
            <a:avLst/>
          </a:prstGeom>
        </p:spPr>
        <p:txBody>
          <a:bodyPr wrap="none">
            <a:spAutoFit/>
          </a:bodyPr>
          <a:lstStyle/>
          <a:p>
            <a:pPr algn="ctr" fontAlgn="auto">
              <a:spcBef>
                <a:spcPts val="0"/>
              </a:spcBef>
              <a:spcAft>
                <a:spcPts val="0"/>
              </a:spcAft>
              <a:defRPr/>
            </a:pPr>
            <a:r>
              <a:rPr lang="en-US" sz="1600" dirty="0">
                <a:solidFill>
                  <a:srgbClr val="0070C0"/>
                </a:solidFill>
                <a:latin typeface="Consolas" panose="020B0609020204030204" pitchFamily="49" charset="0"/>
              </a:rPr>
              <a:t>0x4b993ac0</a:t>
            </a:r>
            <a:endParaRPr lang="en-CA" sz="1600" dirty="0">
              <a:solidFill>
                <a:srgbClr val="0070C0"/>
              </a:solidFill>
              <a:latin typeface="Consolas" panose="020B0609020204030204" pitchFamily="49" charset="0"/>
            </a:endParaRPr>
          </a:p>
        </p:txBody>
      </p:sp>
      <p:sp>
        <p:nvSpPr>
          <p:cNvPr id="16" name="Rectangle 15"/>
          <p:cNvSpPr/>
          <p:nvPr/>
        </p:nvSpPr>
        <p:spPr>
          <a:xfrm>
            <a:off x="1835696" y="2951578"/>
            <a:ext cx="409086" cy="338554"/>
          </a:xfrm>
          <a:prstGeom prst="rect">
            <a:avLst/>
          </a:prstGeom>
        </p:spPr>
        <p:txBody>
          <a:bodyPr wrap="none">
            <a:spAutoFit/>
          </a:bodyPr>
          <a:lstStyle/>
          <a:p>
            <a:r>
              <a:rPr lang="en-US" sz="1600" dirty="0">
                <a:latin typeface="Consolas" panose="020B0609020204030204" pitchFamily="49" charset="0"/>
              </a:rPr>
              <a:t>10</a:t>
            </a:r>
            <a:endParaRPr lang="en-CA" sz="1600" dirty="0"/>
          </a:p>
        </p:txBody>
      </p:sp>
      <p:graphicFrame>
        <p:nvGraphicFramePr>
          <p:cNvPr id="23" name="Table 22"/>
          <p:cNvGraphicFramePr>
            <a:graphicFrameLocks noGrp="1"/>
          </p:cNvGraphicFramePr>
          <p:nvPr>
            <p:extLst>
              <p:ext uri="{D42A27DB-BD31-4B8C-83A1-F6EECF244321}">
                <p14:modId xmlns:p14="http://schemas.microsoft.com/office/powerpoint/2010/main" val="2829747732"/>
              </p:ext>
            </p:extLst>
          </p:nvPr>
        </p:nvGraphicFramePr>
        <p:xfrm>
          <a:off x="3591506" y="4319740"/>
          <a:ext cx="1224136" cy="2438400"/>
        </p:xfrm>
        <a:graphic>
          <a:graphicData uri="http://schemas.openxmlformats.org/drawingml/2006/table">
            <a:tbl>
              <a:tblPr firstRow="1" bandRow="1">
                <a:tableStyleId>{2D5ABB26-0587-4C30-8999-92F81FD0307C}</a:tableStyleId>
              </a:tblPr>
              <a:tblGrid>
                <a:gridCol w="1224136"/>
              </a:tblGrid>
              <a:tr h="0">
                <a:tc>
                  <a:txBody>
                    <a:bodyPr/>
                    <a:lstStyle/>
                    <a:p>
                      <a:r>
                        <a:rPr lang="en-US" sz="1600" dirty="0" err="1" smtClean="0">
                          <a:latin typeface="Consolas" panose="020B0609020204030204" pitchFamily="49" charset="0"/>
                        </a:rPr>
                        <a:t>old_data</a:t>
                      </a:r>
                      <a:r>
                        <a:rPr lang="en-US" sz="1600" dirty="0" smtClean="0">
                          <a:latin typeface="Consolas" panose="020B0609020204030204" pitchFamily="49" charset="0"/>
                        </a:rPr>
                        <a:t>[0]</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err="1" smtClean="0">
                          <a:latin typeface="Consolas" panose="020B0609020204030204" pitchFamily="49" charset="0"/>
                        </a:rPr>
                        <a:t>old_data</a:t>
                      </a:r>
                      <a:r>
                        <a:rPr lang="en-US" sz="1600" dirty="0" smtClean="0">
                          <a:latin typeface="Consolas" panose="020B0609020204030204" pitchFamily="49" charset="0"/>
                        </a:rPr>
                        <a:t>[1]</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err="1" smtClean="0">
                          <a:latin typeface="Consolas" panose="020B0609020204030204" pitchFamily="49" charset="0"/>
                        </a:rPr>
                        <a:t>old_data</a:t>
                      </a:r>
                      <a:r>
                        <a:rPr lang="en-US" sz="1600" dirty="0" smtClean="0">
                          <a:latin typeface="Consolas" panose="020B0609020204030204" pitchFamily="49" charset="0"/>
                        </a:rPr>
                        <a:t>[2]</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err="1" smtClean="0">
                          <a:latin typeface="Consolas" panose="020B0609020204030204" pitchFamily="49" charset="0"/>
                        </a:rPr>
                        <a:t>old_data</a:t>
                      </a:r>
                      <a:r>
                        <a:rPr lang="en-US" sz="1600" dirty="0" smtClean="0">
                          <a:latin typeface="Consolas" panose="020B0609020204030204" pitchFamily="49" charset="0"/>
                        </a:rPr>
                        <a:t>[3]</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err="1" smtClean="0">
                          <a:latin typeface="Consolas" panose="020B0609020204030204" pitchFamily="49" charset="0"/>
                        </a:rPr>
                        <a:t>old_data</a:t>
                      </a:r>
                      <a:r>
                        <a:rPr lang="en-US" sz="1600" dirty="0" smtClean="0">
                          <a:latin typeface="Consolas" panose="020B0609020204030204" pitchFamily="49" charset="0"/>
                        </a:rPr>
                        <a:t>[4]</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err="1" smtClean="0">
                          <a:latin typeface="Consolas" panose="020B0609020204030204" pitchFamily="49" charset="0"/>
                        </a:rPr>
                        <a:t>old_data</a:t>
                      </a:r>
                      <a:r>
                        <a:rPr lang="en-US" sz="1600" dirty="0" smtClean="0">
                          <a:latin typeface="Consolas" panose="020B0609020204030204" pitchFamily="49" charset="0"/>
                        </a:rPr>
                        <a:t>[5]</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err="1" smtClean="0">
                          <a:latin typeface="Consolas" panose="020B0609020204030204" pitchFamily="49" charset="0"/>
                        </a:rPr>
                        <a:t>old_data</a:t>
                      </a:r>
                      <a:r>
                        <a:rPr lang="en-US" sz="1600" dirty="0" smtClean="0">
                          <a:latin typeface="Consolas" panose="020B0609020204030204" pitchFamily="49" charset="0"/>
                        </a:rPr>
                        <a:t>[6]</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err="1" smtClean="0">
                          <a:latin typeface="Consolas" panose="020B0609020204030204" pitchFamily="49" charset="0"/>
                        </a:rPr>
                        <a:t>old_data</a:t>
                      </a:r>
                      <a:r>
                        <a:rPr lang="en-US" sz="1600" dirty="0" smtClean="0">
                          <a:latin typeface="Consolas" panose="020B0609020204030204" pitchFamily="49" charset="0"/>
                        </a:rPr>
                        <a:t>[7]</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err="1" smtClean="0">
                          <a:latin typeface="Consolas" panose="020B0609020204030204" pitchFamily="49" charset="0"/>
                        </a:rPr>
                        <a:t>old_data</a:t>
                      </a:r>
                      <a:r>
                        <a:rPr lang="en-US" sz="1600" dirty="0" smtClean="0">
                          <a:latin typeface="Consolas" panose="020B0609020204030204" pitchFamily="49" charset="0"/>
                        </a:rPr>
                        <a:t>[8]</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err="1" smtClean="0">
                          <a:latin typeface="Consolas" panose="020B0609020204030204" pitchFamily="49" charset="0"/>
                        </a:rPr>
                        <a:t>old_data</a:t>
                      </a:r>
                      <a:r>
                        <a:rPr lang="en-US" sz="1600" dirty="0" smtClean="0">
                          <a:latin typeface="Consolas" panose="020B0609020204030204" pitchFamily="49" charset="0"/>
                        </a:rPr>
                        <a:t>[9]</a:t>
                      </a:r>
                      <a:endParaRPr lang="en-CA" sz="16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94225801"/>
      </p:ext>
    </p:extLst>
  </p:cSld>
  <p:clrMapOvr>
    <a:masterClrMapping/>
  </p:clrMapOvr>
  <mc:AlternateContent xmlns:mc="http://schemas.openxmlformats.org/markup-compatibility/2006">
    <mc:Choice xmlns:p14="http://schemas.microsoft.com/office/powerpoint/2010/main" Requires="p14">
      <p:transition spd="slow" p14:dur="2000" advTm="98560"/>
    </mc:Choice>
    <mc:Fallback>
      <p:transition spd="slow" advTm="98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11"/>
                </p:tgtEl>
              </p:cMediaNode>
            </p:audio>
          </p:childTnLst>
        </p:cTn>
      </p:par>
    </p:tnLst>
    <p:bldLst>
      <p:bldP spid="4" grpId="0"/>
      <p:bldP spid="6" grpId="0"/>
      <p:bldP spid="17" grpId="0"/>
      <p:bldP spid="19" grpId="0"/>
      <p:bldP spid="14"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Dealing with a full array</a:t>
            </a:r>
            <a:endParaRPr lang="en-CA" dirty="0"/>
          </a:p>
        </p:txBody>
      </p:sp>
      <p:sp>
        <p:nvSpPr>
          <p:cNvPr id="3" name="Content Placeholder 2"/>
          <p:cNvSpPr>
            <a:spLocks noGrp="1"/>
          </p:cNvSpPr>
          <p:nvPr>
            <p:ph idx="1"/>
          </p:nvPr>
        </p:nvSpPr>
        <p:spPr/>
        <p:txBody>
          <a:bodyPr/>
          <a:lstStyle/>
          <a:p>
            <a:r>
              <a:rPr lang="en-US" dirty="0" smtClean="0"/>
              <a:t>Now we have to copy the old information over:</a:t>
            </a:r>
          </a:p>
          <a:p>
            <a:pPr marL="0" indent="0">
              <a:buNone/>
            </a:pPr>
            <a:r>
              <a:rPr lang="en-US" sz="1800" dirty="0">
                <a:latin typeface="Consolas" panose="020B0609020204030204" pitchFamily="49" charset="0"/>
                <a:cs typeface="Times New Roman" panose="02020603050405020304" pitchFamily="18" charset="0"/>
              </a:rPr>
              <a:t>	</a:t>
            </a:r>
            <a:r>
              <a:rPr lang="en-US" sz="1800" dirty="0">
                <a:latin typeface="Consolas" panose="020B0609020204030204" pitchFamily="49" charset="0"/>
              </a:rPr>
              <a:t>if ( </a:t>
            </a:r>
            <a:r>
              <a:rPr lang="en-US" sz="1800" dirty="0" err="1">
                <a:latin typeface="Consolas" panose="020B0609020204030204" pitchFamily="49" charset="0"/>
              </a:rPr>
              <a:t>data_size</a:t>
            </a:r>
            <a:r>
              <a:rPr lang="en-US" sz="1800" dirty="0">
                <a:latin typeface="Consolas" panose="020B0609020204030204" pitchFamily="49" charset="0"/>
              </a:rPr>
              <a:t> == </a:t>
            </a:r>
            <a:r>
              <a:rPr lang="en-US" sz="1800" dirty="0" err="1">
                <a:latin typeface="Consolas" panose="020B0609020204030204" pitchFamily="49" charset="0"/>
              </a:rPr>
              <a:t>data_capacity</a:t>
            </a:r>
            <a:r>
              <a:rPr lang="en-US" sz="1800" dirty="0">
                <a:latin typeface="Consolas" panose="020B0609020204030204" pitchFamily="49" charset="0"/>
              </a:rPr>
              <a:t> ) {</a:t>
            </a:r>
          </a:p>
          <a:p>
            <a:pPr marL="0" indent="0">
              <a:buNone/>
            </a:pPr>
            <a:r>
              <a:rPr lang="en-US" sz="1800" dirty="0" smtClean="0">
                <a:latin typeface="Consolas" panose="020B0609020204030204" pitchFamily="49" charset="0"/>
                <a:cs typeface="Times New Roman" panose="02020603050405020304" pitchFamily="18" charset="0"/>
              </a:rPr>
              <a:t>	    </a:t>
            </a:r>
            <a:r>
              <a:rPr lang="en-US" sz="1800" dirty="0" err="1" smtClean="0">
                <a:latin typeface="Consolas" panose="020B0609020204030204" pitchFamily="49" charset="0"/>
                <a:cs typeface="Times New Roman" panose="02020603050405020304" pitchFamily="18" charset="0"/>
              </a:rPr>
              <a:t>std</a:t>
            </a:r>
            <a:r>
              <a:rPr lang="en-US" sz="1800" dirty="0" smtClean="0">
                <a:latin typeface="Consolas" panose="020B0609020204030204" pitchFamily="49" charset="0"/>
                <a:cs typeface="Times New Roman" panose="02020603050405020304" pitchFamily="18" charset="0"/>
              </a:rPr>
              <a:t>::</a:t>
            </a:r>
            <a:r>
              <a:rPr lang="en-US" sz="1800" dirty="0" err="1" smtClean="0">
                <a:latin typeface="Consolas" panose="020B0609020204030204" pitchFamily="49" charset="0"/>
                <a:cs typeface="Times New Roman" panose="02020603050405020304" pitchFamily="18" charset="0"/>
              </a:rPr>
              <a:t>size_t</a:t>
            </a:r>
            <a:r>
              <a:rPr lang="en-US" sz="1800" dirty="0" smtClean="0">
                <a:latin typeface="Consolas" panose="020B0609020204030204" pitchFamily="49" charset="0"/>
                <a:cs typeface="Times New Roman" panose="02020603050405020304" pitchFamily="18" charset="0"/>
              </a:rPr>
              <a:t> </a:t>
            </a:r>
            <a:r>
              <a:rPr lang="en-US" sz="1800" dirty="0" err="1" smtClean="0">
                <a:latin typeface="Consolas" panose="020B0609020204030204" pitchFamily="49" charset="0"/>
                <a:cs typeface="Times New Roman" panose="02020603050405020304" pitchFamily="18" charset="0"/>
              </a:rPr>
              <a:t>old_capacity</a:t>
            </a:r>
            <a:r>
              <a:rPr lang="en-US" sz="1800" dirty="0" smtClean="0">
                <a:latin typeface="Consolas" panose="020B0609020204030204" pitchFamily="49" charset="0"/>
                <a:cs typeface="Times New Roman" panose="02020603050405020304" pitchFamily="18" charset="0"/>
              </a:rPr>
              <a:t>{ </a:t>
            </a:r>
            <a:r>
              <a:rPr lang="en-US" sz="1800" dirty="0" err="1" smtClean="0">
                <a:latin typeface="Consolas" panose="020B0609020204030204" pitchFamily="49" charset="0"/>
                <a:cs typeface="Times New Roman" panose="02020603050405020304" pitchFamily="18" charset="0"/>
              </a:rPr>
              <a:t>data_capacity</a:t>
            </a:r>
            <a:r>
              <a:rPr lang="en-US" sz="1800" dirty="0" smtClean="0">
                <a:latin typeface="Consolas" panose="020B0609020204030204" pitchFamily="49" charset="0"/>
                <a:cs typeface="Times New Roman" panose="02020603050405020304" pitchFamily="18" charset="0"/>
              </a:rPr>
              <a:t> };</a:t>
            </a:r>
          </a:p>
          <a:p>
            <a:pPr marL="0" indent="0">
              <a:buNone/>
            </a:pPr>
            <a:r>
              <a:rPr lang="en-US" sz="1800" dirty="0">
                <a:latin typeface="Consolas" panose="020B0609020204030204" pitchFamily="49" charset="0"/>
                <a:cs typeface="Times New Roman" panose="02020603050405020304" pitchFamily="18" charset="0"/>
              </a:rPr>
              <a:t>	</a:t>
            </a:r>
            <a:r>
              <a:rPr lang="en-US" sz="1800" dirty="0" smtClean="0">
                <a:latin typeface="Consolas" panose="020B0609020204030204" pitchFamily="49" charset="0"/>
                <a:cs typeface="Times New Roman" panose="02020603050405020304" pitchFamily="18" charset="0"/>
              </a:rPr>
              <a:t>    double *</a:t>
            </a:r>
            <a:r>
              <a:rPr lang="en-US" sz="1800" dirty="0" err="1" smtClean="0">
                <a:latin typeface="Consolas" panose="020B0609020204030204" pitchFamily="49" charset="0"/>
                <a:cs typeface="Times New Roman" panose="02020603050405020304" pitchFamily="18" charset="0"/>
              </a:rPr>
              <a:t>old_data</a:t>
            </a:r>
            <a:r>
              <a:rPr lang="en-US" sz="1800" dirty="0" smtClean="0">
                <a:latin typeface="Consolas" panose="020B0609020204030204" pitchFamily="49" charset="0"/>
                <a:cs typeface="Times New Roman" panose="02020603050405020304" pitchFamily="18" charset="0"/>
              </a:rPr>
              <a:t>{ data };</a:t>
            </a:r>
          </a:p>
          <a:p>
            <a:pPr marL="0" indent="0">
              <a:buNone/>
            </a:pPr>
            <a:r>
              <a:rPr lang="en-US" sz="1800" dirty="0">
                <a:latin typeface="Consolas" panose="020B0609020204030204" pitchFamily="49" charset="0"/>
                <a:cs typeface="Times New Roman" panose="02020603050405020304" pitchFamily="18" charset="0"/>
              </a:rPr>
              <a:t>	</a:t>
            </a:r>
            <a:r>
              <a:rPr lang="en-US" sz="1800" dirty="0" smtClean="0">
                <a:latin typeface="Consolas" panose="020B0609020204030204" pitchFamily="49" charset="0"/>
                <a:cs typeface="Times New Roman" panose="02020603050405020304" pitchFamily="18" charset="0"/>
              </a:rPr>
              <a:t>    </a:t>
            </a:r>
            <a:r>
              <a:rPr lang="en-US" sz="1800" dirty="0" err="1" smtClean="0">
                <a:latin typeface="Consolas" panose="020B0609020204030204" pitchFamily="49" charset="0"/>
                <a:cs typeface="Times New Roman" panose="02020603050405020304" pitchFamily="18" charset="0"/>
              </a:rPr>
              <a:t>data_capacity</a:t>
            </a:r>
            <a:r>
              <a:rPr lang="en-US" sz="1800" dirty="0" smtClean="0">
                <a:latin typeface="Consolas" panose="020B0609020204030204" pitchFamily="49" charset="0"/>
                <a:cs typeface="Times New Roman" panose="02020603050405020304" pitchFamily="18" charset="0"/>
              </a:rPr>
              <a:t> *= 2;</a:t>
            </a:r>
          </a:p>
          <a:p>
            <a:pPr marL="0" indent="0">
              <a:buNone/>
            </a:pPr>
            <a:r>
              <a:rPr lang="en-US" sz="1800" dirty="0">
                <a:latin typeface="Consolas" panose="020B0609020204030204" pitchFamily="49" charset="0"/>
                <a:cs typeface="Times New Roman" panose="02020603050405020304" pitchFamily="18" charset="0"/>
              </a:rPr>
              <a:t>	</a:t>
            </a:r>
            <a:r>
              <a:rPr lang="en-US" sz="1800" dirty="0" smtClean="0">
                <a:latin typeface="Consolas" panose="020B0609020204030204" pitchFamily="49" charset="0"/>
                <a:cs typeface="Times New Roman" panose="02020603050405020304" pitchFamily="18" charset="0"/>
              </a:rPr>
              <a:t>    data = new double[</a:t>
            </a:r>
            <a:r>
              <a:rPr lang="en-US" sz="1800" dirty="0" err="1" smtClean="0">
                <a:latin typeface="Consolas" panose="020B0609020204030204" pitchFamily="49" charset="0"/>
                <a:cs typeface="Times New Roman" panose="02020603050405020304" pitchFamily="18" charset="0"/>
              </a:rPr>
              <a:t>data_capacity</a:t>
            </a:r>
            <a:r>
              <a:rPr lang="en-US" sz="1800" dirty="0" smtClean="0">
                <a:latin typeface="Consolas" panose="020B0609020204030204" pitchFamily="49" charset="0"/>
                <a:cs typeface="Times New Roman" panose="02020603050405020304" pitchFamily="18" charset="0"/>
              </a:rPr>
              <a:t>];</a:t>
            </a:r>
          </a:p>
          <a:p>
            <a:pPr marL="0" indent="0">
              <a:buNone/>
            </a:pPr>
            <a:endParaRPr lang="en-US" sz="1800" dirty="0">
              <a:latin typeface="Consolas" panose="020B0609020204030204" pitchFamily="49" charset="0"/>
              <a:cs typeface="Times New Roman" panose="02020603050405020304" pitchFamily="18" charset="0"/>
            </a:endParaRPr>
          </a:p>
          <a:p>
            <a:pPr marL="0" indent="0">
              <a:buNone/>
            </a:pPr>
            <a:r>
              <a:rPr lang="en-US" sz="1800" dirty="0" smtClean="0">
                <a:latin typeface="Consolas" panose="020B0609020204030204" pitchFamily="49" charset="0"/>
                <a:cs typeface="Times New Roman" panose="02020603050405020304" pitchFamily="18" charset="0"/>
              </a:rPr>
              <a:t>	    for ( </a:t>
            </a:r>
            <a:r>
              <a:rPr lang="en-US" sz="1800" dirty="0" err="1" smtClean="0">
                <a:latin typeface="Consolas" panose="020B0609020204030204" pitchFamily="49" charset="0"/>
                <a:cs typeface="Times New Roman" panose="02020603050405020304" pitchFamily="18" charset="0"/>
              </a:rPr>
              <a:t>std</a:t>
            </a:r>
            <a:r>
              <a:rPr lang="en-US" sz="1800" dirty="0" smtClean="0">
                <a:latin typeface="Consolas" panose="020B0609020204030204" pitchFamily="49" charset="0"/>
                <a:cs typeface="Times New Roman" panose="02020603050405020304" pitchFamily="18" charset="0"/>
              </a:rPr>
              <a:t>::</a:t>
            </a:r>
            <a:r>
              <a:rPr lang="en-US" sz="1800" dirty="0" err="1" smtClean="0">
                <a:latin typeface="Consolas" panose="020B0609020204030204" pitchFamily="49" charset="0"/>
                <a:cs typeface="Times New Roman" panose="02020603050405020304" pitchFamily="18" charset="0"/>
              </a:rPr>
              <a:t>size_t</a:t>
            </a:r>
            <a:r>
              <a:rPr lang="en-US" sz="1800" dirty="0" smtClean="0">
                <a:latin typeface="Consolas" panose="020B0609020204030204" pitchFamily="49" charset="0"/>
                <a:cs typeface="Times New Roman" panose="02020603050405020304" pitchFamily="18" charset="0"/>
              </a:rPr>
              <a:t> k{0}; k &lt; </a:t>
            </a:r>
            <a:r>
              <a:rPr lang="en-US" sz="1800" dirty="0" err="1" smtClean="0">
                <a:latin typeface="Consolas" panose="020B0609020204030204" pitchFamily="49" charset="0"/>
                <a:cs typeface="Times New Roman" panose="02020603050405020304" pitchFamily="18" charset="0"/>
              </a:rPr>
              <a:t>old_capacity</a:t>
            </a:r>
            <a:r>
              <a:rPr lang="en-US" sz="1800" dirty="0" smtClean="0">
                <a:latin typeface="Consolas" panose="020B0609020204030204" pitchFamily="49" charset="0"/>
                <a:cs typeface="Times New Roman" panose="02020603050405020304" pitchFamily="18" charset="0"/>
              </a:rPr>
              <a:t>; ++k ) {</a:t>
            </a:r>
          </a:p>
          <a:p>
            <a:pPr marL="0" indent="0">
              <a:buNone/>
            </a:pPr>
            <a:r>
              <a:rPr lang="en-US" sz="1800" dirty="0" smtClean="0">
                <a:latin typeface="Consolas" panose="020B0609020204030204" pitchFamily="49" charset="0"/>
                <a:cs typeface="Times New Roman" panose="02020603050405020304" pitchFamily="18" charset="0"/>
              </a:rPr>
              <a:t>	        data[k] = </a:t>
            </a:r>
            <a:r>
              <a:rPr lang="en-US" sz="1800" dirty="0" err="1" smtClean="0">
                <a:latin typeface="Consolas" panose="020B0609020204030204" pitchFamily="49" charset="0"/>
                <a:cs typeface="Times New Roman" panose="02020603050405020304" pitchFamily="18" charset="0"/>
              </a:rPr>
              <a:t>old_data</a:t>
            </a:r>
            <a:r>
              <a:rPr lang="en-US" sz="1800" dirty="0" smtClean="0">
                <a:latin typeface="Consolas" panose="020B0609020204030204" pitchFamily="49" charset="0"/>
                <a:cs typeface="Times New Roman" panose="02020603050405020304" pitchFamily="18" charset="0"/>
              </a:rPr>
              <a:t>[k];</a:t>
            </a:r>
          </a:p>
          <a:p>
            <a:pPr marL="0" indent="0">
              <a:buNone/>
            </a:pPr>
            <a:r>
              <a:rPr lang="en-US" sz="1800" dirty="0">
                <a:latin typeface="Consolas" panose="020B0609020204030204" pitchFamily="49" charset="0"/>
                <a:cs typeface="Times New Roman" panose="02020603050405020304" pitchFamily="18" charset="0"/>
              </a:rPr>
              <a:t>	</a:t>
            </a:r>
            <a:r>
              <a:rPr lang="en-US" sz="1800" dirty="0" smtClean="0">
                <a:latin typeface="Consolas" panose="020B0609020204030204" pitchFamily="49" charset="0"/>
                <a:cs typeface="Times New Roman" panose="02020603050405020304" pitchFamily="18" charset="0"/>
              </a:rPr>
              <a:t>    }</a:t>
            </a:r>
          </a:p>
          <a:p>
            <a:pPr marL="0" indent="0">
              <a:buNone/>
            </a:pPr>
            <a:r>
              <a:rPr lang="en-US" sz="1800" dirty="0">
                <a:latin typeface="Consolas" panose="020B0609020204030204" pitchFamily="49" charset="0"/>
                <a:cs typeface="Times New Roman" panose="02020603050405020304" pitchFamily="18" charset="0"/>
              </a:rPr>
              <a:t>	</a:t>
            </a:r>
            <a:r>
              <a:rPr lang="en-US" sz="1800" dirty="0" smtClean="0">
                <a:latin typeface="Consolas" panose="020B0609020204030204" pitchFamily="49" charset="0"/>
                <a:cs typeface="Times New Roman" panose="02020603050405020304" pitchFamily="18" charset="0"/>
              </a:rPr>
              <a:t>}</a:t>
            </a:r>
          </a:p>
        </p:txBody>
      </p:sp>
      <p:sp>
        <p:nvSpPr>
          <p:cNvPr id="6" name="Rounded Rectangle 5"/>
          <p:cNvSpPr/>
          <p:nvPr/>
        </p:nvSpPr>
        <p:spPr>
          <a:xfrm>
            <a:off x="1835696" y="3896560"/>
            <a:ext cx="6408712" cy="10801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46955568"/>
      </p:ext>
    </p:extLst>
  </p:cSld>
  <p:clrMapOvr>
    <a:masterClrMapping/>
  </p:clrMapOvr>
  <mc:AlternateContent xmlns:mc="http://schemas.openxmlformats.org/markup-compatibility/2006">
    <mc:Choice xmlns:p14="http://schemas.microsoft.com/office/powerpoint/2010/main" Requires="p14">
      <p:transition spd="slow" p14:dur="2000" advTm="32452"/>
    </mc:Choice>
    <mc:Fallback>
      <p:transition spd="slow" advTm="32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Discuss the lifetime of dynamicall</a:t>
            </a:r>
            <a:r>
              <a:rPr lang="en-CA" dirty="0" smtClean="0"/>
              <a:t>y allocated memory</a:t>
            </a:r>
          </a:p>
          <a:p>
            <a:pPr lvl="1"/>
            <a:r>
              <a:rPr lang="en-US" dirty="0" smtClean="0"/>
              <a:t>Author and discuss </a:t>
            </a:r>
            <a:r>
              <a:rPr lang="en-US" dirty="0" smtClean="0"/>
              <a:t>a program that requires repeated dynamic memory allocation and deallocation</a:t>
            </a:r>
          </a:p>
          <a:p>
            <a:pPr lvl="1"/>
            <a:r>
              <a:rPr lang="en-US" dirty="0" smtClean="0"/>
              <a:t>Be responding to such demands as a result of external need</a:t>
            </a:r>
            <a:endParaRPr lang="en-CA"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25962"/>
    </mc:Choice>
    <mc:Fallback>
      <p:transition spd="slow" advTm="25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048" y="53752"/>
            <a:ext cx="8229600" cy="1143000"/>
          </a:xfrm>
        </p:spPr>
        <p:txBody>
          <a:bodyPr/>
          <a:lstStyle/>
          <a:p>
            <a:r>
              <a:rPr lang="en-CA" dirty="0"/>
              <a:t>Dealing with a full array</a:t>
            </a:r>
          </a:p>
        </p:txBody>
      </p:sp>
      <p:sp>
        <p:nvSpPr>
          <p:cNvPr id="3" name="Content Placeholder 2"/>
          <p:cNvSpPr>
            <a:spLocks noGrp="1"/>
          </p:cNvSpPr>
          <p:nvPr>
            <p:ph idx="1"/>
          </p:nvPr>
        </p:nvSpPr>
        <p:spPr>
          <a:xfrm>
            <a:off x="446856" y="991269"/>
            <a:ext cx="8229600" cy="4525963"/>
          </a:xfrm>
        </p:spPr>
        <p:txBody>
          <a:bodyPr/>
          <a:lstStyle/>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p:txBody>
      </p:sp>
      <p:graphicFrame>
        <p:nvGraphicFramePr>
          <p:cNvPr id="5" name="Table 4"/>
          <p:cNvGraphicFramePr>
            <a:graphicFrameLocks noGrp="1"/>
          </p:cNvGraphicFramePr>
          <p:nvPr>
            <p:extLst>
              <p:ext uri="{D42A27DB-BD31-4B8C-83A1-F6EECF244321}">
                <p14:modId xmlns:p14="http://schemas.microsoft.com/office/powerpoint/2010/main" val="2372405886"/>
              </p:ext>
            </p:extLst>
          </p:nvPr>
        </p:nvGraphicFramePr>
        <p:xfrm>
          <a:off x="251520" y="2270368"/>
          <a:ext cx="4104456" cy="1950720"/>
        </p:xfrm>
        <a:graphic>
          <a:graphicData uri="http://schemas.openxmlformats.org/drawingml/2006/table">
            <a:tbl>
              <a:tblPr firstRow="1" bandRow="1">
                <a:tableStyleId>{2D5ABB26-0587-4C30-8999-92F81FD0307C}</a:tableStyleId>
              </a:tblPr>
              <a:tblGrid>
                <a:gridCol w="1152128"/>
                <a:gridCol w="1296144"/>
                <a:gridCol w="1656184"/>
              </a:tblGrid>
              <a:tr h="0">
                <a:tc>
                  <a:txBody>
                    <a:bodyPr/>
                    <a:lstStyle/>
                    <a:p>
                      <a:r>
                        <a:rPr lang="en-US" sz="1600" dirty="0" smtClean="0">
                          <a:latin typeface="Consolas" panose="020B0609020204030204" pitchFamily="49" charset="0"/>
                        </a:rPr>
                        <a:t>0xffffffc0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0xffffffc8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0xffffffd0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0xffffffd8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0xffffffe0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4.8</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x</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0xffffffe8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data_size</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0xfffffff0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FF0000"/>
                          </a:solidFill>
                          <a:latin typeface="Consolas" panose="020B0609020204030204" pitchFamily="49" charset="0"/>
                        </a:rPr>
                        <a:t>0x00f76c90</a:t>
                      </a:r>
                      <a:endParaRPr lang="en-CA" sz="1600" dirty="0" smtClean="0">
                        <a:solidFill>
                          <a:srgbClr val="0070C0"/>
                        </a:solidFill>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0xfffffff8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20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data_capacity</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2786000712"/>
              </p:ext>
            </p:extLst>
          </p:nvPr>
        </p:nvGraphicFramePr>
        <p:xfrm>
          <a:off x="5508104" y="1124744"/>
          <a:ext cx="3672408" cy="4876800"/>
        </p:xfrm>
        <a:graphic>
          <a:graphicData uri="http://schemas.openxmlformats.org/drawingml/2006/table">
            <a:tbl>
              <a:tblPr firstRow="1" bandRow="1">
                <a:tableStyleId>{2D5ABB26-0587-4C30-8999-92F81FD0307C}</a:tableStyleId>
              </a:tblPr>
              <a:tblGrid>
                <a:gridCol w="1152128"/>
                <a:gridCol w="1296144"/>
                <a:gridCol w="1224136"/>
              </a:tblGrid>
              <a:tr h="0">
                <a:tc>
                  <a:txBody>
                    <a:bodyPr/>
                    <a:lstStyle/>
                    <a:p>
                      <a:r>
                        <a:rPr lang="en-US" sz="1600" dirty="0" smtClean="0">
                          <a:solidFill>
                            <a:srgbClr val="FF0000"/>
                          </a:solidFill>
                          <a:latin typeface="Consolas" panose="020B0609020204030204" pitchFamily="49" charset="0"/>
                        </a:rPr>
                        <a:t>0x00f76c90</a:t>
                      </a:r>
                      <a:endParaRPr lang="en-CA" sz="1600" dirty="0">
                        <a:solidFill>
                          <a:srgbClr val="FF0000"/>
                        </a:solidFill>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3.5</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0x00f76c98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3.7</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data[1]</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0x00f76ca0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data[2]</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0x00f76ca8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3.9</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data[3]</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0x00f76cb0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3.8</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data[4]</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0x00f76cb8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data[5]</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0x00f76cc0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4.1</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0x00f76cc8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4.4</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data[7]</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0x00f76cd0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4.3</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data[8]</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0x00f76cd8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data[9]</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0x00f76ce0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data[10</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0x00f76ce8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data[11</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0x00f76cf0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data[12</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0x00f76cf8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data[13</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0x00f76d00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data[14</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0x00f76d08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data[15</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0x00f76d18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data[16</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0x00f76d10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data[17</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0x00f76d28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data[18</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0x00f76d20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data[19</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232505141"/>
              </p:ext>
            </p:extLst>
          </p:nvPr>
        </p:nvGraphicFramePr>
        <p:xfrm>
          <a:off x="971600" y="4365104"/>
          <a:ext cx="4032448" cy="2438400"/>
        </p:xfrm>
        <a:graphic>
          <a:graphicData uri="http://schemas.openxmlformats.org/drawingml/2006/table">
            <a:tbl>
              <a:tblPr firstRow="1" bandRow="1">
                <a:tableStyleId>{2D5ABB26-0587-4C30-8999-92F81FD0307C}</a:tableStyleId>
              </a:tblPr>
              <a:tblGrid>
                <a:gridCol w="1152128"/>
                <a:gridCol w="1296144"/>
                <a:gridCol w="1584176"/>
              </a:tblGrid>
              <a:tr h="0">
                <a:tc>
                  <a:txBody>
                    <a:bodyPr/>
                    <a:lstStyle/>
                    <a:p>
                      <a:r>
                        <a:rPr lang="en-US" sz="1600" dirty="0" smtClean="0">
                          <a:solidFill>
                            <a:srgbClr val="0070C0"/>
                          </a:solidFill>
                          <a:latin typeface="Consolas" panose="020B0609020204030204" pitchFamily="49" charset="0"/>
                        </a:rPr>
                        <a:t>0x4b993ac0</a:t>
                      </a:r>
                      <a:endParaRPr lang="en-CA" sz="1600" dirty="0">
                        <a:solidFill>
                          <a:srgbClr val="0070C0"/>
                        </a:solidFill>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3.5</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old_data</a:t>
                      </a:r>
                      <a:r>
                        <a:rPr lang="en-US" sz="1600" dirty="0" smtClean="0">
                          <a:latin typeface="Consolas" panose="020B0609020204030204" pitchFamily="49" charset="0"/>
                        </a:rPr>
                        <a:t>[0]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0x4b993ac8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3.7</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old_data</a:t>
                      </a:r>
                      <a:r>
                        <a:rPr lang="en-US" sz="1600" dirty="0" smtClean="0">
                          <a:latin typeface="Consolas" panose="020B0609020204030204" pitchFamily="49" charset="0"/>
                        </a:rPr>
                        <a:t>[1]</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0x4b993ad0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old_data</a:t>
                      </a:r>
                      <a:r>
                        <a:rPr lang="en-US" sz="1600" dirty="0" smtClean="0">
                          <a:latin typeface="Consolas" panose="020B0609020204030204" pitchFamily="49" charset="0"/>
                        </a:rPr>
                        <a:t>[2]</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0x4b993ad8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3.9</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old_data</a:t>
                      </a:r>
                      <a:r>
                        <a:rPr lang="en-US" sz="1600" dirty="0" smtClean="0">
                          <a:latin typeface="Consolas" panose="020B0609020204030204" pitchFamily="49" charset="0"/>
                        </a:rPr>
                        <a:t>[3]</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0x4b993ae0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3.8</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old_data</a:t>
                      </a:r>
                      <a:r>
                        <a:rPr lang="en-US" sz="1600" dirty="0" smtClean="0">
                          <a:latin typeface="Consolas" panose="020B0609020204030204" pitchFamily="49" charset="0"/>
                        </a:rPr>
                        <a:t>[4]</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0x4b993ae8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old_data</a:t>
                      </a:r>
                      <a:r>
                        <a:rPr lang="en-US" sz="1600" dirty="0" smtClean="0">
                          <a:latin typeface="Consolas" panose="020B0609020204030204" pitchFamily="49" charset="0"/>
                        </a:rPr>
                        <a:t>[5]</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0x4b993af0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4.1</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old_data</a:t>
                      </a:r>
                      <a:r>
                        <a:rPr lang="en-US" sz="1600" dirty="0" smtClean="0">
                          <a:latin typeface="Consolas" panose="020B0609020204030204" pitchFamily="49" charset="0"/>
                        </a:rPr>
                        <a:t>[6]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0x4b993af8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4.4</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old_data</a:t>
                      </a:r>
                      <a:r>
                        <a:rPr lang="en-US" sz="1600" dirty="0" smtClean="0">
                          <a:latin typeface="Consolas" panose="020B0609020204030204" pitchFamily="49" charset="0"/>
                        </a:rPr>
                        <a:t>[7]</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0x4b993b00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4.3</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old_data</a:t>
                      </a:r>
                      <a:r>
                        <a:rPr lang="en-US" sz="1600" dirty="0" smtClean="0">
                          <a:latin typeface="Consolas" panose="020B0609020204030204" pitchFamily="49" charset="0"/>
                        </a:rPr>
                        <a:t>[8]</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0x4b993b08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4.6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old_data</a:t>
                      </a:r>
                      <a:r>
                        <a:rPr lang="en-US" sz="1600" dirty="0" smtClean="0">
                          <a:latin typeface="Consolas" panose="020B0609020204030204" pitchFamily="49" charset="0"/>
                        </a:rPr>
                        <a:t>[9]</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4" name="Rectangle 13"/>
          <p:cNvSpPr/>
          <p:nvPr/>
        </p:nvSpPr>
        <p:spPr>
          <a:xfrm>
            <a:off x="1360242" y="2708920"/>
            <a:ext cx="1306768" cy="338554"/>
          </a:xfrm>
          <a:prstGeom prst="rect">
            <a:avLst/>
          </a:prstGeom>
        </p:spPr>
        <p:txBody>
          <a:bodyPr wrap="none">
            <a:spAutoFit/>
          </a:bodyPr>
          <a:lstStyle/>
          <a:p>
            <a:pPr algn="ctr" fontAlgn="auto">
              <a:spcBef>
                <a:spcPts val="0"/>
              </a:spcBef>
              <a:spcAft>
                <a:spcPts val="0"/>
              </a:spcAft>
              <a:defRPr/>
            </a:pPr>
            <a:r>
              <a:rPr lang="en-US" sz="1600" dirty="0">
                <a:solidFill>
                  <a:srgbClr val="0070C0"/>
                </a:solidFill>
                <a:latin typeface="Consolas" panose="020B0609020204030204" pitchFamily="49" charset="0"/>
              </a:rPr>
              <a:t>0x4b993ac0</a:t>
            </a:r>
            <a:endParaRPr lang="en-CA" sz="1600" dirty="0">
              <a:solidFill>
                <a:srgbClr val="0070C0"/>
              </a:solidFill>
              <a:latin typeface="Consolas" panose="020B0609020204030204" pitchFamily="49" charset="0"/>
            </a:endParaRPr>
          </a:p>
        </p:txBody>
      </p:sp>
      <p:sp>
        <p:nvSpPr>
          <p:cNvPr id="16" name="Rectangle 15"/>
          <p:cNvSpPr/>
          <p:nvPr/>
        </p:nvSpPr>
        <p:spPr>
          <a:xfrm>
            <a:off x="1835696" y="2951578"/>
            <a:ext cx="409086" cy="338554"/>
          </a:xfrm>
          <a:prstGeom prst="rect">
            <a:avLst/>
          </a:prstGeom>
        </p:spPr>
        <p:txBody>
          <a:bodyPr wrap="none">
            <a:spAutoFit/>
          </a:bodyPr>
          <a:lstStyle/>
          <a:p>
            <a:r>
              <a:rPr lang="en-US" sz="1600" dirty="0">
                <a:latin typeface="Consolas" panose="020B0609020204030204" pitchFamily="49" charset="0"/>
              </a:rPr>
              <a:t>10</a:t>
            </a:r>
            <a:endParaRPr lang="en-CA" sz="1600" dirty="0"/>
          </a:p>
        </p:txBody>
      </p:sp>
      <p:sp>
        <p:nvSpPr>
          <p:cNvPr id="18" name="Rectangle 17"/>
          <p:cNvSpPr/>
          <p:nvPr/>
        </p:nvSpPr>
        <p:spPr>
          <a:xfrm>
            <a:off x="2717548" y="2712650"/>
            <a:ext cx="1082348" cy="338554"/>
          </a:xfrm>
          <a:prstGeom prst="rect">
            <a:avLst/>
          </a:prstGeom>
        </p:spPr>
        <p:txBody>
          <a:bodyPr wrap="none">
            <a:spAutoFit/>
          </a:bodyPr>
          <a:lstStyle/>
          <a:p>
            <a:r>
              <a:rPr lang="en-US" sz="1600" dirty="0" err="1" smtClean="0">
                <a:latin typeface="Consolas" panose="020B0609020204030204" pitchFamily="49" charset="0"/>
              </a:rPr>
              <a:t>old_data</a:t>
            </a:r>
            <a:endParaRPr lang="en-CA" sz="1600" dirty="0"/>
          </a:p>
        </p:txBody>
      </p:sp>
      <p:sp>
        <p:nvSpPr>
          <p:cNvPr id="20" name="Rectangle 19"/>
          <p:cNvSpPr/>
          <p:nvPr/>
        </p:nvSpPr>
        <p:spPr>
          <a:xfrm>
            <a:off x="2718532" y="2951578"/>
            <a:ext cx="1531188" cy="338554"/>
          </a:xfrm>
          <a:prstGeom prst="rect">
            <a:avLst/>
          </a:prstGeom>
        </p:spPr>
        <p:txBody>
          <a:bodyPr wrap="none">
            <a:spAutoFit/>
          </a:bodyPr>
          <a:lstStyle/>
          <a:p>
            <a:r>
              <a:rPr lang="en-US" sz="1600" dirty="0" err="1" smtClean="0">
                <a:latin typeface="Consolas" panose="020B0609020204030204" pitchFamily="49" charset="0"/>
              </a:rPr>
              <a:t>old_capacity</a:t>
            </a:r>
            <a:endParaRPr lang="en-CA" sz="1600" dirty="0"/>
          </a:p>
        </p:txBody>
      </p:sp>
      <p:sp>
        <p:nvSpPr>
          <p:cNvPr id="23" name="Rectangle 22"/>
          <p:cNvSpPr/>
          <p:nvPr/>
        </p:nvSpPr>
        <p:spPr>
          <a:xfrm>
            <a:off x="1840902" y="2456400"/>
            <a:ext cx="409086" cy="338554"/>
          </a:xfrm>
          <a:prstGeom prst="rect">
            <a:avLst/>
          </a:prstGeom>
        </p:spPr>
        <p:txBody>
          <a:bodyPr wrap="none">
            <a:spAutoFit/>
          </a:bodyPr>
          <a:lstStyle/>
          <a:p>
            <a:pPr algn="ctr" fontAlgn="auto">
              <a:spcBef>
                <a:spcPts val="0"/>
              </a:spcBef>
              <a:spcAft>
                <a:spcPts val="0"/>
              </a:spcAft>
              <a:defRPr/>
            </a:pPr>
            <a:r>
              <a:rPr lang="en-US" sz="1600" dirty="0" smtClean="0">
                <a:latin typeface="Consolas" panose="020B0609020204030204" pitchFamily="49" charset="0"/>
              </a:rPr>
              <a:t>10</a:t>
            </a:r>
            <a:endParaRPr lang="en-CA" sz="1600" dirty="0">
              <a:latin typeface="Consolas" panose="020B0609020204030204" pitchFamily="49" charset="0"/>
            </a:endParaRPr>
          </a:p>
        </p:txBody>
      </p:sp>
      <p:sp>
        <p:nvSpPr>
          <p:cNvPr id="24" name="Rectangle 23"/>
          <p:cNvSpPr/>
          <p:nvPr/>
        </p:nvSpPr>
        <p:spPr>
          <a:xfrm>
            <a:off x="2710144" y="2478870"/>
            <a:ext cx="296876" cy="338554"/>
          </a:xfrm>
          <a:prstGeom prst="rect">
            <a:avLst/>
          </a:prstGeom>
        </p:spPr>
        <p:txBody>
          <a:bodyPr wrap="none">
            <a:spAutoFit/>
          </a:bodyPr>
          <a:lstStyle/>
          <a:p>
            <a:r>
              <a:rPr lang="en-US" sz="1600" dirty="0" smtClean="0">
                <a:latin typeface="Consolas" panose="020B0609020204030204" pitchFamily="49" charset="0"/>
              </a:rPr>
              <a:t>k</a:t>
            </a:r>
            <a:endParaRPr lang="en-CA" sz="1600" dirty="0"/>
          </a:p>
        </p:txBody>
      </p:sp>
      <p:graphicFrame>
        <p:nvGraphicFramePr>
          <p:cNvPr id="25" name="Table 24"/>
          <p:cNvGraphicFramePr>
            <a:graphicFrameLocks noGrp="1"/>
          </p:cNvGraphicFramePr>
          <p:nvPr>
            <p:extLst>
              <p:ext uri="{D42A27DB-BD31-4B8C-83A1-F6EECF244321}">
                <p14:modId xmlns:p14="http://schemas.microsoft.com/office/powerpoint/2010/main" val="4247617639"/>
              </p:ext>
            </p:extLst>
          </p:nvPr>
        </p:nvGraphicFramePr>
        <p:xfrm>
          <a:off x="5508104" y="1124744"/>
          <a:ext cx="3672408" cy="4876800"/>
        </p:xfrm>
        <a:graphic>
          <a:graphicData uri="http://schemas.openxmlformats.org/drawingml/2006/table">
            <a:tbl>
              <a:tblPr firstRow="1" bandRow="1">
                <a:tableStyleId>{2D5ABB26-0587-4C30-8999-92F81FD0307C}</a:tableStyleId>
              </a:tblPr>
              <a:tblGrid>
                <a:gridCol w="1152128"/>
                <a:gridCol w="1296144"/>
                <a:gridCol w="1224136"/>
              </a:tblGrid>
              <a:tr h="0">
                <a:tc>
                  <a:txBody>
                    <a:bodyPr/>
                    <a:lstStyle/>
                    <a:p>
                      <a:r>
                        <a:rPr lang="en-US" sz="1600" dirty="0" smtClean="0">
                          <a:solidFill>
                            <a:srgbClr val="FF0000"/>
                          </a:solidFill>
                          <a:latin typeface="Consolas" panose="020B0609020204030204" pitchFamily="49" charset="0"/>
                        </a:rPr>
                        <a:t>0x00f76c90</a:t>
                      </a:r>
                      <a:endParaRPr lang="en-CA" sz="1600" dirty="0">
                        <a:solidFill>
                          <a:srgbClr val="FF0000"/>
                        </a:solidFill>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0x00f76c98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data[1]</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0x00f76ca0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data[2]</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0x00f76ca8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data[3]</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0x00f76cb0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data[4]</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0x00f76cb8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data[5]</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0x00f76cc0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0x00f76cc8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data[7]</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0x00f76cd0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data[8]</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0x00f76cd8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data[9]</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0x00f76ce0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data[10</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0x00f76ce8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data[11</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0x00f76cf0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data[12</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0x00f76cf8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data[13</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0x00f76d00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data[14</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0x00f76d08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data[15</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0x00f76d18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data[16</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0x00f76d10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data[17</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0x00f76d28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data[18</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0x00f76d20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smtClean="0">
                          <a:latin typeface="Consolas" panose="020B0609020204030204" pitchFamily="49" charset="0"/>
                        </a:rPr>
                        <a:t>data[19</a:t>
                      </a: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6" name="Rectangle 25"/>
          <p:cNvSpPr/>
          <p:nvPr/>
        </p:nvSpPr>
        <p:spPr>
          <a:xfrm>
            <a:off x="1907704" y="2460130"/>
            <a:ext cx="296876" cy="338554"/>
          </a:xfrm>
          <a:prstGeom prst="rect">
            <a:avLst/>
          </a:prstGeom>
        </p:spPr>
        <p:txBody>
          <a:bodyPr wrap="none">
            <a:spAutoFit/>
          </a:bodyPr>
          <a:lstStyle/>
          <a:p>
            <a:pPr algn="ctr" fontAlgn="auto">
              <a:spcBef>
                <a:spcPts val="0"/>
              </a:spcBef>
              <a:spcAft>
                <a:spcPts val="0"/>
              </a:spcAft>
              <a:defRPr/>
            </a:pPr>
            <a:r>
              <a:rPr lang="en-US" sz="1600" dirty="0" smtClean="0">
                <a:latin typeface="Consolas" panose="020B0609020204030204" pitchFamily="49" charset="0"/>
              </a:rPr>
              <a:t>0</a:t>
            </a:r>
            <a:endParaRPr lang="en-CA" sz="1600" dirty="0">
              <a:latin typeface="Consolas" panose="020B0609020204030204" pitchFamily="49" charset="0"/>
            </a:endParaRPr>
          </a:p>
        </p:txBody>
      </p:sp>
      <p:sp>
        <p:nvSpPr>
          <p:cNvPr id="8" name="Rectangle 7"/>
          <p:cNvSpPr/>
          <p:nvPr/>
        </p:nvSpPr>
        <p:spPr>
          <a:xfrm>
            <a:off x="7053210" y="3513588"/>
            <a:ext cx="521297" cy="338554"/>
          </a:xfrm>
          <a:prstGeom prst="rect">
            <a:avLst/>
          </a:prstGeom>
        </p:spPr>
        <p:txBody>
          <a:bodyPr wrap="none">
            <a:spAutoFit/>
          </a:bodyPr>
          <a:lstStyle/>
          <a:p>
            <a:pPr algn="ctr"/>
            <a:r>
              <a:rPr lang="en-US" sz="1600" dirty="0">
                <a:latin typeface="Consolas" panose="020B0609020204030204" pitchFamily="49" charset="0"/>
              </a:rPr>
              <a:t>4.8</a:t>
            </a:r>
            <a:endParaRPr lang="en-CA" sz="1600" dirty="0">
              <a:latin typeface="Consolas" panose="020B0609020204030204" pitchFamily="49" charset="0"/>
            </a:endParaRPr>
          </a:p>
        </p:txBody>
      </p:sp>
      <p:sp>
        <p:nvSpPr>
          <p:cNvPr id="12" name="Rectangle 11"/>
          <p:cNvSpPr/>
          <p:nvPr/>
        </p:nvSpPr>
        <p:spPr>
          <a:xfrm>
            <a:off x="0" y="692696"/>
            <a:ext cx="6336704" cy="1600438"/>
          </a:xfrm>
          <a:prstGeom prst="rect">
            <a:avLst/>
          </a:prstGeom>
        </p:spPr>
        <p:txBody>
          <a:bodyPr wrap="square">
            <a:spAutoFit/>
          </a:bodyPr>
          <a:lstStyle/>
          <a:p>
            <a:pPr marL="0" indent="0">
              <a:buNone/>
            </a:pPr>
            <a:r>
              <a:rPr lang="en-US" sz="1400" dirty="0" smtClean="0">
                <a:latin typeface="Consolas" panose="020B0609020204030204" pitchFamily="49" charset="0"/>
              </a:rPr>
              <a:t>if </a:t>
            </a:r>
            <a:r>
              <a:rPr lang="en-US" sz="1400" dirty="0">
                <a:latin typeface="Consolas" panose="020B0609020204030204" pitchFamily="49" charset="0"/>
              </a:rPr>
              <a:t>( </a:t>
            </a:r>
            <a:r>
              <a:rPr lang="en-US" sz="1400" dirty="0" err="1">
                <a:latin typeface="Consolas" panose="020B0609020204030204" pitchFamily="49" charset="0"/>
              </a:rPr>
              <a:t>data_size</a:t>
            </a:r>
            <a:r>
              <a:rPr lang="en-US" sz="1400" dirty="0">
                <a:latin typeface="Consolas" panose="020B0609020204030204" pitchFamily="49" charset="0"/>
              </a:rPr>
              <a:t> == </a:t>
            </a:r>
            <a:r>
              <a:rPr lang="en-US" sz="1400" dirty="0" err="1">
                <a:latin typeface="Consolas" panose="020B0609020204030204" pitchFamily="49" charset="0"/>
              </a:rPr>
              <a:t>data_capacity</a:t>
            </a:r>
            <a:r>
              <a:rPr lang="en-US" sz="1400" dirty="0">
                <a:latin typeface="Consolas" panose="020B0609020204030204" pitchFamily="49" charset="0"/>
              </a:rPr>
              <a:t> ) {</a:t>
            </a:r>
          </a:p>
          <a:p>
            <a:pPr marL="0" indent="0">
              <a:buNone/>
            </a:pPr>
            <a:r>
              <a:rPr lang="en-US" sz="1400" dirty="0" smtClean="0">
                <a:latin typeface="Consolas" panose="020B0609020204030204" pitchFamily="49" charset="0"/>
                <a:cs typeface="Times New Roman" panose="02020603050405020304" pitchFamily="18" charset="0"/>
              </a:rPr>
              <a:t>    // Store old data, allocate new array...</a:t>
            </a:r>
            <a:endParaRPr lang="en-US" sz="1400" dirty="0">
              <a:latin typeface="Consolas" panose="020B0609020204030204" pitchFamily="49" charset="0"/>
              <a:cs typeface="Times New Roman" panose="02020603050405020304" pitchFamily="18" charset="0"/>
            </a:endParaRPr>
          </a:p>
          <a:p>
            <a:pPr marL="0" indent="0">
              <a:buNone/>
            </a:pPr>
            <a:endParaRPr lang="en-US" sz="1400" dirty="0">
              <a:latin typeface="Consolas" panose="020B0609020204030204" pitchFamily="49" charset="0"/>
              <a:cs typeface="Times New Roman" panose="02020603050405020304" pitchFamily="18" charset="0"/>
            </a:endParaRPr>
          </a:p>
          <a:p>
            <a:pPr marL="0" indent="0">
              <a:buNone/>
            </a:pPr>
            <a:r>
              <a:rPr lang="en-US" sz="1400" dirty="0" smtClean="0">
                <a:latin typeface="Consolas" panose="020B0609020204030204" pitchFamily="49" charset="0"/>
                <a:cs typeface="Times New Roman" panose="02020603050405020304" pitchFamily="18" charset="0"/>
              </a:rPr>
              <a:t>    </a:t>
            </a:r>
            <a:r>
              <a:rPr lang="en-US" sz="1400" dirty="0">
                <a:latin typeface="Consolas" panose="020B0609020204030204" pitchFamily="49" charset="0"/>
                <a:cs typeface="Times New Roman" panose="02020603050405020304" pitchFamily="18" charset="0"/>
              </a:rPr>
              <a:t>for ( </a:t>
            </a:r>
            <a:r>
              <a:rPr lang="en-US" sz="1400" dirty="0" err="1">
                <a:latin typeface="Consolas" panose="020B0609020204030204" pitchFamily="49" charset="0"/>
                <a:cs typeface="Times New Roman" panose="02020603050405020304" pitchFamily="18" charset="0"/>
              </a:rPr>
              <a:t>std</a:t>
            </a:r>
            <a:r>
              <a:rPr lang="en-US" sz="1400" dirty="0">
                <a:latin typeface="Consolas" panose="020B0609020204030204" pitchFamily="49" charset="0"/>
                <a:cs typeface="Times New Roman" panose="02020603050405020304" pitchFamily="18" charset="0"/>
              </a:rPr>
              <a:t>::</a:t>
            </a:r>
            <a:r>
              <a:rPr lang="en-US" sz="1400" dirty="0" err="1">
                <a:latin typeface="Consolas" panose="020B0609020204030204" pitchFamily="49" charset="0"/>
                <a:cs typeface="Times New Roman" panose="02020603050405020304" pitchFamily="18" charset="0"/>
              </a:rPr>
              <a:t>size_t</a:t>
            </a:r>
            <a:r>
              <a:rPr lang="en-US" sz="1400" dirty="0">
                <a:latin typeface="Consolas" panose="020B0609020204030204" pitchFamily="49" charset="0"/>
                <a:cs typeface="Times New Roman" panose="02020603050405020304" pitchFamily="18" charset="0"/>
              </a:rPr>
              <a:t> k{0}; k &lt; </a:t>
            </a:r>
            <a:r>
              <a:rPr lang="en-US" sz="1400" dirty="0" err="1">
                <a:latin typeface="Consolas" panose="020B0609020204030204" pitchFamily="49" charset="0"/>
                <a:cs typeface="Times New Roman" panose="02020603050405020304" pitchFamily="18" charset="0"/>
              </a:rPr>
              <a:t>old_capacity</a:t>
            </a:r>
            <a:r>
              <a:rPr lang="en-US" sz="1400" dirty="0">
                <a:latin typeface="Consolas" panose="020B0609020204030204" pitchFamily="49" charset="0"/>
                <a:cs typeface="Times New Roman" panose="02020603050405020304" pitchFamily="18" charset="0"/>
              </a:rPr>
              <a:t>; ++k ) {</a:t>
            </a:r>
          </a:p>
          <a:p>
            <a:pPr marL="0" indent="0">
              <a:buNone/>
            </a:pPr>
            <a:r>
              <a:rPr lang="en-US" sz="1400" dirty="0" smtClean="0">
                <a:latin typeface="Consolas" panose="020B0609020204030204" pitchFamily="49" charset="0"/>
                <a:cs typeface="Times New Roman" panose="02020603050405020304" pitchFamily="18" charset="0"/>
              </a:rPr>
              <a:t>        </a:t>
            </a:r>
            <a:r>
              <a:rPr lang="en-US" sz="1400" dirty="0">
                <a:latin typeface="Consolas" panose="020B0609020204030204" pitchFamily="49" charset="0"/>
                <a:cs typeface="Times New Roman" panose="02020603050405020304" pitchFamily="18" charset="0"/>
              </a:rPr>
              <a:t>data[k] = </a:t>
            </a:r>
            <a:r>
              <a:rPr lang="en-US" sz="1400" dirty="0" err="1">
                <a:latin typeface="Consolas" panose="020B0609020204030204" pitchFamily="49" charset="0"/>
                <a:cs typeface="Times New Roman" panose="02020603050405020304" pitchFamily="18" charset="0"/>
              </a:rPr>
              <a:t>old_data</a:t>
            </a:r>
            <a:r>
              <a:rPr lang="en-US" sz="1400" dirty="0">
                <a:latin typeface="Consolas" panose="020B0609020204030204" pitchFamily="49" charset="0"/>
                <a:cs typeface="Times New Roman" panose="02020603050405020304" pitchFamily="18" charset="0"/>
              </a:rPr>
              <a:t>[k];</a:t>
            </a:r>
          </a:p>
          <a:p>
            <a:pPr marL="0" indent="0">
              <a:buNone/>
            </a:pPr>
            <a:r>
              <a:rPr lang="en-US" sz="1400" dirty="0" smtClean="0">
                <a:latin typeface="Consolas" panose="020B0609020204030204" pitchFamily="49" charset="0"/>
                <a:cs typeface="Times New Roman" panose="02020603050405020304" pitchFamily="18" charset="0"/>
              </a:rPr>
              <a:t>    </a:t>
            </a:r>
            <a:r>
              <a:rPr lang="en-US" sz="1400" dirty="0">
                <a:latin typeface="Consolas" panose="020B0609020204030204" pitchFamily="49" charset="0"/>
                <a:cs typeface="Times New Roman" panose="02020603050405020304" pitchFamily="18" charset="0"/>
              </a:rPr>
              <a:t>}</a:t>
            </a:r>
          </a:p>
          <a:p>
            <a:pPr marL="0" indent="0">
              <a:buNone/>
            </a:pPr>
            <a:r>
              <a:rPr lang="en-US" sz="1400" dirty="0" smtClean="0">
                <a:latin typeface="Consolas" panose="020B0609020204030204" pitchFamily="49" charset="0"/>
                <a:cs typeface="Times New Roman" panose="02020603050405020304" pitchFamily="18" charset="0"/>
              </a:rPr>
              <a:t>}</a:t>
            </a:r>
            <a:endParaRPr lang="en-US" sz="1400" dirty="0">
              <a:latin typeface="Consolas" panose="020B0609020204030204" pitchFamily="49" charset="0"/>
              <a:cs typeface="Times New Roman" panose="02020603050405020304" pitchFamily="18" charset="0"/>
            </a:endParaRPr>
          </a:p>
        </p:txBody>
      </p:sp>
      <p:sp>
        <p:nvSpPr>
          <p:cNvPr id="30" name="Rectangle 29"/>
          <p:cNvSpPr/>
          <p:nvPr/>
        </p:nvSpPr>
        <p:spPr>
          <a:xfrm>
            <a:off x="1844749" y="3438053"/>
            <a:ext cx="409086" cy="338554"/>
          </a:xfrm>
          <a:prstGeom prst="rect">
            <a:avLst/>
          </a:prstGeom>
        </p:spPr>
        <p:txBody>
          <a:bodyPr wrap="none">
            <a:spAutoFit/>
          </a:bodyPr>
          <a:lstStyle/>
          <a:p>
            <a:pPr algn="ctr" fontAlgn="auto">
              <a:spcBef>
                <a:spcPts val="0"/>
              </a:spcBef>
              <a:spcAft>
                <a:spcPts val="0"/>
              </a:spcAft>
              <a:defRPr/>
            </a:pPr>
            <a:r>
              <a:rPr lang="en-US" sz="1600" dirty="0" smtClean="0">
                <a:latin typeface="Consolas" panose="020B0609020204030204" pitchFamily="49" charset="0"/>
              </a:rPr>
              <a:t>10</a:t>
            </a:r>
            <a:endParaRPr lang="en-CA" sz="1600" dirty="0">
              <a:latin typeface="Consolas" panose="020B0609020204030204" pitchFamily="49" charset="0"/>
            </a:endParaRPr>
          </a:p>
        </p:txBody>
      </p:sp>
      <p:sp>
        <p:nvSpPr>
          <p:cNvPr id="31" name="Rectangle 30"/>
          <p:cNvSpPr/>
          <p:nvPr/>
        </p:nvSpPr>
        <p:spPr>
          <a:xfrm>
            <a:off x="1844749" y="3438053"/>
            <a:ext cx="409086" cy="338554"/>
          </a:xfrm>
          <a:prstGeom prst="rect">
            <a:avLst/>
          </a:prstGeom>
        </p:spPr>
        <p:txBody>
          <a:bodyPr wrap="none">
            <a:spAutoFit/>
          </a:bodyPr>
          <a:lstStyle/>
          <a:p>
            <a:pPr algn="ctr" fontAlgn="auto">
              <a:spcBef>
                <a:spcPts val="0"/>
              </a:spcBef>
              <a:spcAft>
                <a:spcPts val="0"/>
              </a:spcAft>
              <a:defRPr/>
            </a:pPr>
            <a:r>
              <a:rPr lang="en-US" sz="1600" dirty="0" smtClean="0">
                <a:latin typeface="Consolas" panose="020B0609020204030204" pitchFamily="49" charset="0"/>
              </a:rPr>
              <a:t>11</a:t>
            </a:r>
            <a:endParaRPr lang="en-CA" sz="1600" dirty="0">
              <a:latin typeface="Consolas" panose="020B0609020204030204" pitchFamily="49" charset="0"/>
            </a:endParaRPr>
          </a:p>
        </p:txBody>
      </p:sp>
      <p:pic>
        <p:nvPicPr>
          <p:cNvPr id="34" name="Audio 3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25736247"/>
      </p:ext>
    </p:extLst>
  </p:cSld>
  <p:clrMapOvr>
    <a:masterClrMapping/>
  </p:clrMapOvr>
  <mc:AlternateContent xmlns:mc="http://schemas.openxmlformats.org/markup-compatibility/2006">
    <mc:Choice xmlns:p14="http://schemas.microsoft.com/office/powerpoint/2010/main" Requires="p14">
      <p:transition spd="slow" p14:dur="2000" advTm="140277"/>
    </mc:Choice>
    <mc:Fallback>
      <p:transition spd="slow" advTm="140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par>
                                <p:cTn id="11" presetID="1" presetClass="entr" presetSubtype="0" fill="hold" grpId="1"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34"/>
                </p:tgtEl>
              </p:cMediaNode>
            </p:audio>
          </p:childTnLst>
        </p:cTn>
      </p:par>
    </p:tnLst>
    <p:bldLst>
      <p:bldP spid="14" grpId="0"/>
      <p:bldP spid="16" grpId="0"/>
      <p:bldP spid="18" grpId="0"/>
      <p:bldP spid="20" grpId="0"/>
      <p:bldP spid="23" grpId="0"/>
      <p:bldP spid="23" grpId="1"/>
      <p:bldP spid="24" grpId="0"/>
      <p:bldP spid="26" grpId="0"/>
      <p:bldP spid="8" grpId="0"/>
      <p:bldP spid="30"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Dealing with a full array</a:t>
            </a:r>
            <a:endParaRPr lang="en-CA" dirty="0"/>
          </a:p>
        </p:txBody>
      </p:sp>
      <p:sp>
        <p:nvSpPr>
          <p:cNvPr id="3" name="Content Placeholder 2"/>
          <p:cNvSpPr>
            <a:spLocks noGrp="1"/>
          </p:cNvSpPr>
          <p:nvPr>
            <p:ph idx="1"/>
          </p:nvPr>
        </p:nvSpPr>
        <p:spPr/>
        <p:txBody>
          <a:bodyPr/>
          <a:lstStyle/>
          <a:p>
            <a:r>
              <a:rPr lang="en-US" dirty="0" smtClean="0"/>
              <a:t>The old array is no longer required</a:t>
            </a:r>
          </a:p>
          <a:p>
            <a:pPr marL="0" indent="0">
              <a:buNone/>
            </a:pPr>
            <a:r>
              <a:rPr lang="en-US" sz="1800" dirty="0">
                <a:latin typeface="Consolas" panose="020B0609020204030204" pitchFamily="49" charset="0"/>
                <a:cs typeface="Times New Roman" panose="02020603050405020304" pitchFamily="18" charset="0"/>
              </a:rPr>
              <a:t>	</a:t>
            </a:r>
            <a:r>
              <a:rPr lang="en-US" sz="1800" dirty="0">
                <a:latin typeface="Consolas" panose="020B0609020204030204" pitchFamily="49" charset="0"/>
              </a:rPr>
              <a:t>if ( </a:t>
            </a:r>
            <a:r>
              <a:rPr lang="en-US" sz="1800" dirty="0" err="1">
                <a:latin typeface="Consolas" panose="020B0609020204030204" pitchFamily="49" charset="0"/>
              </a:rPr>
              <a:t>data_size</a:t>
            </a:r>
            <a:r>
              <a:rPr lang="en-US" sz="1800" dirty="0">
                <a:latin typeface="Consolas" panose="020B0609020204030204" pitchFamily="49" charset="0"/>
              </a:rPr>
              <a:t> == </a:t>
            </a:r>
            <a:r>
              <a:rPr lang="en-US" sz="1800" dirty="0" err="1">
                <a:latin typeface="Consolas" panose="020B0609020204030204" pitchFamily="49" charset="0"/>
              </a:rPr>
              <a:t>data_capacity</a:t>
            </a:r>
            <a:r>
              <a:rPr lang="en-US" sz="1800" dirty="0">
                <a:latin typeface="Consolas" panose="020B0609020204030204" pitchFamily="49" charset="0"/>
              </a:rPr>
              <a:t> ) {</a:t>
            </a:r>
          </a:p>
          <a:p>
            <a:pPr marL="0" indent="0">
              <a:buNone/>
            </a:pPr>
            <a:r>
              <a:rPr lang="en-US" sz="1800" dirty="0" smtClean="0">
                <a:latin typeface="Consolas" panose="020B0609020204030204" pitchFamily="49" charset="0"/>
                <a:cs typeface="Times New Roman" panose="02020603050405020304" pitchFamily="18" charset="0"/>
              </a:rPr>
              <a:t>	    </a:t>
            </a:r>
            <a:r>
              <a:rPr lang="en-US" sz="1800" dirty="0" err="1" smtClean="0">
                <a:latin typeface="Consolas" panose="020B0609020204030204" pitchFamily="49" charset="0"/>
                <a:cs typeface="Times New Roman" panose="02020603050405020304" pitchFamily="18" charset="0"/>
              </a:rPr>
              <a:t>std</a:t>
            </a:r>
            <a:r>
              <a:rPr lang="en-US" sz="1800" dirty="0" smtClean="0">
                <a:latin typeface="Consolas" panose="020B0609020204030204" pitchFamily="49" charset="0"/>
                <a:cs typeface="Times New Roman" panose="02020603050405020304" pitchFamily="18" charset="0"/>
              </a:rPr>
              <a:t>::</a:t>
            </a:r>
            <a:r>
              <a:rPr lang="en-US" sz="1800" dirty="0" err="1" smtClean="0">
                <a:latin typeface="Consolas" panose="020B0609020204030204" pitchFamily="49" charset="0"/>
                <a:cs typeface="Times New Roman" panose="02020603050405020304" pitchFamily="18" charset="0"/>
              </a:rPr>
              <a:t>size_t</a:t>
            </a:r>
            <a:r>
              <a:rPr lang="en-US" sz="1800" dirty="0" smtClean="0">
                <a:latin typeface="Consolas" panose="020B0609020204030204" pitchFamily="49" charset="0"/>
                <a:cs typeface="Times New Roman" panose="02020603050405020304" pitchFamily="18" charset="0"/>
              </a:rPr>
              <a:t> </a:t>
            </a:r>
            <a:r>
              <a:rPr lang="en-US" sz="1800" dirty="0" err="1" smtClean="0">
                <a:latin typeface="Consolas" panose="020B0609020204030204" pitchFamily="49" charset="0"/>
                <a:cs typeface="Times New Roman" panose="02020603050405020304" pitchFamily="18" charset="0"/>
              </a:rPr>
              <a:t>old_capacity</a:t>
            </a:r>
            <a:r>
              <a:rPr lang="en-US" sz="1800" dirty="0" smtClean="0">
                <a:latin typeface="Consolas" panose="020B0609020204030204" pitchFamily="49" charset="0"/>
                <a:cs typeface="Times New Roman" panose="02020603050405020304" pitchFamily="18" charset="0"/>
              </a:rPr>
              <a:t>{ </a:t>
            </a:r>
            <a:r>
              <a:rPr lang="en-US" sz="1800" dirty="0" err="1" smtClean="0">
                <a:latin typeface="Consolas" panose="020B0609020204030204" pitchFamily="49" charset="0"/>
                <a:cs typeface="Times New Roman" panose="02020603050405020304" pitchFamily="18" charset="0"/>
              </a:rPr>
              <a:t>data_capacity</a:t>
            </a:r>
            <a:r>
              <a:rPr lang="en-US" sz="1800" dirty="0" smtClean="0">
                <a:latin typeface="Consolas" panose="020B0609020204030204" pitchFamily="49" charset="0"/>
                <a:cs typeface="Times New Roman" panose="02020603050405020304" pitchFamily="18" charset="0"/>
              </a:rPr>
              <a:t> };</a:t>
            </a:r>
          </a:p>
          <a:p>
            <a:pPr marL="0" indent="0">
              <a:buNone/>
            </a:pPr>
            <a:r>
              <a:rPr lang="en-US" sz="1800" dirty="0">
                <a:latin typeface="Consolas" panose="020B0609020204030204" pitchFamily="49" charset="0"/>
                <a:cs typeface="Times New Roman" panose="02020603050405020304" pitchFamily="18" charset="0"/>
              </a:rPr>
              <a:t>	</a:t>
            </a:r>
            <a:r>
              <a:rPr lang="en-US" sz="1800" dirty="0" smtClean="0">
                <a:latin typeface="Consolas" panose="020B0609020204030204" pitchFamily="49" charset="0"/>
                <a:cs typeface="Times New Roman" panose="02020603050405020304" pitchFamily="18" charset="0"/>
              </a:rPr>
              <a:t>    double *</a:t>
            </a:r>
            <a:r>
              <a:rPr lang="en-US" sz="1800" dirty="0" err="1" smtClean="0">
                <a:latin typeface="Consolas" panose="020B0609020204030204" pitchFamily="49" charset="0"/>
                <a:cs typeface="Times New Roman" panose="02020603050405020304" pitchFamily="18" charset="0"/>
              </a:rPr>
              <a:t>old_data</a:t>
            </a:r>
            <a:r>
              <a:rPr lang="en-US" sz="1800" dirty="0" smtClean="0">
                <a:latin typeface="Consolas" panose="020B0609020204030204" pitchFamily="49" charset="0"/>
                <a:cs typeface="Times New Roman" panose="02020603050405020304" pitchFamily="18" charset="0"/>
              </a:rPr>
              <a:t>{ data };</a:t>
            </a:r>
          </a:p>
          <a:p>
            <a:pPr marL="0" indent="0">
              <a:buNone/>
            </a:pPr>
            <a:r>
              <a:rPr lang="en-US" sz="1800" dirty="0">
                <a:latin typeface="Consolas" panose="020B0609020204030204" pitchFamily="49" charset="0"/>
                <a:cs typeface="Times New Roman" panose="02020603050405020304" pitchFamily="18" charset="0"/>
              </a:rPr>
              <a:t>	</a:t>
            </a:r>
            <a:r>
              <a:rPr lang="en-US" sz="1800" dirty="0" smtClean="0">
                <a:latin typeface="Consolas" panose="020B0609020204030204" pitchFamily="49" charset="0"/>
                <a:cs typeface="Times New Roman" panose="02020603050405020304" pitchFamily="18" charset="0"/>
              </a:rPr>
              <a:t>    </a:t>
            </a:r>
            <a:r>
              <a:rPr lang="en-US" sz="1800" dirty="0" err="1" smtClean="0">
                <a:latin typeface="Consolas" panose="020B0609020204030204" pitchFamily="49" charset="0"/>
                <a:cs typeface="Times New Roman" panose="02020603050405020304" pitchFamily="18" charset="0"/>
              </a:rPr>
              <a:t>data_capacity</a:t>
            </a:r>
            <a:r>
              <a:rPr lang="en-US" sz="1800" dirty="0" smtClean="0">
                <a:latin typeface="Consolas" panose="020B0609020204030204" pitchFamily="49" charset="0"/>
                <a:cs typeface="Times New Roman" panose="02020603050405020304" pitchFamily="18" charset="0"/>
              </a:rPr>
              <a:t> *= 2;</a:t>
            </a:r>
          </a:p>
          <a:p>
            <a:pPr marL="0" indent="0">
              <a:buNone/>
            </a:pPr>
            <a:r>
              <a:rPr lang="en-US" sz="1800" dirty="0">
                <a:latin typeface="Consolas" panose="020B0609020204030204" pitchFamily="49" charset="0"/>
                <a:cs typeface="Times New Roman" panose="02020603050405020304" pitchFamily="18" charset="0"/>
              </a:rPr>
              <a:t>	</a:t>
            </a:r>
            <a:r>
              <a:rPr lang="en-US" sz="1800" dirty="0" smtClean="0">
                <a:latin typeface="Consolas" panose="020B0609020204030204" pitchFamily="49" charset="0"/>
                <a:cs typeface="Times New Roman" panose="02020603050405020304" pitchFamily="18" charset="0"/>
              </a:rPr>
              <a:t>    data = new double[</a:t>
            </a:r>
            <a:r>
              <a:rPr lang="en-US" sz="1800" dirty="0" err="1" smtClean="0">
                <a:latin typeface="Consolas" panose="020B0609020204030204" pitchFamily="49" charset="0"/>
                <a:cs typeface="Times New Roman" panose="02020603050405020304" pitchFamily="18" charset="0"/>
              </a:rPr>
              <a:t>data_capacity</a:t>
            </a:r>
            <a:r>
              <a:rPr lang="en-US" sz="1800" dirty="0" smtClean="0">
                <a:latin typeface="Consolas" panose="020B0609020204030204" pitchFamily="49" charset="0"/>
                <a:cs typeface="Times New Roman" panose="02020603050405020304" pitchFamily="18" charset="0"/>
              </a:rPr>
              <a:t>];</a:t>
            </a:r>
          </a:p>
          <a:p>
            <a:pPr marL="0" indent="0">
              <a:buNone/>
            </a:pPr>
            <a:endParaRPr lang="en-US" sz="1800" dirty="0">
              <a:latin typeface="Consolas" panose="020B0609020204030204" pitchFamily="49" charset="0"/>
              <a:cs typeface="Times New Roman" panose="02020603050405020304" pitchFamily="18" charset="0"/>
            </a:endParaRPr>
          </a:p>
          <a:p>
            <a:pPr marL="0" indent="0">
              <a:buNone/>
            </a:pPr>
            <a:r>
              <a:rPr lang="en-US" sz="1800" dirty="0" smtClean="0">
                <a:latin typeface="Consolas" panose="020B0609020204030204" pitchFamily="49" charset="0"/>
                <a:cs typeface="Times New Roman" panose="02020603050405020304" pitchFamily="18" charset="0"/>
              </a:rPr>
              <a:t>	    for ( </a:t>
            </a:r>
            <a:r>
              <a:rPr lang="en-US" sz="1800" dirty="0" err="1" smtClean="0">
                <a:latin typeface="Consolas" panose="020B0609020204030204" pitchFamily="49" charset="0"/>
                <a:cs typeface="Times New Roman" panose="02020603050405020304" pitchFamily="18" charset="0"/>
              </a:rPr>
              <a:t>std</a:t>
            </a:r>
            <a:r>
              <a:rPr lang="en-US" sz="1800" dirty="0" smtClean="0">
                <a:latin typeface="Consolas" panose="020B0609020204030204" pitchFamily="49" charset="0"/>
                <a:cs typeface="Times New Roman" panose="02020603050405020304" pitchFamily="18" charset="0"/>
              </a:rPr>
              <a:t>::</a:t>
            </a:r>
            <a:r>
              <a:rPr lang="en-US" sz="1800" dirty="0" err="1" smtClean="0">
                <a:latin typeface="Consolas" panose="020B0609020204030204" pitchFamily="49" charset="0"/>
                <a:cs typeface="Times New Roman" panose="02020603050405020304" pitchFamily="18" charset="0"/>
              </a:rPr>
              <a:t>size_t</a:t>
            </a:r>
            <a:r>
              <a:rPr lang="en-US" sz="1800" dirty="0" smtClean="0">
                <a:latin typeface="Consolas" panose="020B0609020204030204" pitchFamily="49" charset="0"/>
                <a:cs typeface="Times New Roman" panose="02020603050405020304" pitchFamily="18" charset="0"/>
              </a:rPr>
              <a:t> k{0}; k &lt; </a:t>
            </a:r>
            <a:r>
              <a:rPr lang="en-US" sz="1800" dirty="0" err="1" smtClean="0">
                <a:latin typeface="Consolas" panose="020B0609020204030204" pitchFamily="49" charset="0"/>
                <a:cs typeface="Times New Roman" panose="02020603050405020304" pitchFamily="18" charset="0"/>
              </a:rPr>
              <a:t>old_capacity</a:t>
            </a:r>
            <a:r>
              <a:rPr lang="en-US" sz="1800" dirty="0" smtClean="0">
                <a:latin typeface="Consolas" panose="020B0609020204030204" pitchFamily="49" charset="0"/>
                <a:cs typeface="Times New Roman" panose="02020603050405020304" pitchFamily="18" charset="0"/>
              </a:rPr>
              <a:t>; ++k ) {</a:t>
            </a:r>
          </a:p>
          <a:p>
            <a:pPr marL="0" indent="0">
              <a:buNone/>
            </a:pPr>
            <a:r>
              <a:rPr lang="en-US" sz="1800" dirty="0" smtClean="0">
                <a:latin typeface="Consolas" panose="020B0609020204030204" pitchFamily="49" charset="0"/>
                <a:cs typeface="Times New Roman" panose="02020603050405020304" pitchFamily="18" charset="0"/>
              </a:rPr>
              <a:t>	        data[k] = </a:t>
            </a:r>
            <a:r>
              <a:rPr lang="en-US" sz="1800" dirty="0" err="1" smtClean="0">
                <a:latin typeface="Consolas" panose="020B0609020204030204" pitchFamily="49" charset="0"/>
                <a:cs typeface="Times New Roman" panose="02020603050405020304" pitchFamily="18" charset="0"/>
              </a:rPr>
              <a:t>old_data</a:t>
            </a:r>
            <a:r>
              <a:rPr lang="en-US" sz="1800" dirty="0" smtClean="0">
                <a:latin typeface="Consolas" panose="020B0609020204030204" pitchFamily="49" charset="0"/>
                <a:cs typeface="Times New Roman" panose="02020603050405020304" pitchFamily="18" charset="0"/>
              </a:rPr>
              <a:t>[k];</a:t>
            </a:r>
          </a:p>
          <a:p>
            <a:pPr marL="0" indent="0">
              <a:buNone/>
            </a:pPr>
            <a:r>
              <a:rPr lang="en-US" sz="1800" dirty="0">
                <a:latin typeface="Consolas" panose="020B0609020204030204" pitchFamily="49" charset="0"/>
                <a:cs typeface="Times New Roman" panose="02020603050405020304" pitchFamily="18" charset="0"/>
              </a:rPr>
              <a:t>	</a:t>
            </a:r>
            <a:r>
              <a:rPr lang="en-US" sz="1800" dirty="0" smtClean="0">
                <a:latin typeface="Consolas" panose="020B0609020204030204" pitchFamily="49" charset="0"/>
                <a:cs typeface="Times New Roman" panose="02020603050405020304" pitchFamily="18" charset="0"/>
              </a:rPr>
              <a:t>    }</a:t>
            </a:r>
          </a:p>
          <a:p>
            <a:pPr marL="0" indent="0">
              <a:buNone/>
            </a:pPr>
            <a:endParaRPr lang="en-US" sz="1800" dirty="0">
              <a:latin typeface="Consolas" panose="020B0609020204030204" pitchFamily="49" charset="0"/>
              <a:cs typeface="Times New Roman" panose="02020603050405020304" pitchFamily="18" charset="0"/>
            </a:endParaRPr>
          </a:p>
          <a:p>
            <a:pPr marL="0" indent="0">
              <a:buNone/>
            </a:pPr>
            <a:r>
              <a:rPr lang="en-US" sz="1800" dirty="0" smtClean="0">
                <a:latin typeface="Consolas" panose="020B0609020204030204" pitchFamily="49" charset="0"/>
                <a:cs typeface="Times New Roman" panose="02020603050405020304" pitchFamily="18" charset="0"/>
              </a:rPr>
              <a:t>	    delete[] </a:t>
            </a:r>
            <a:r>
              <a:rPr lang="en-US" sz="1800" dirty="0" err="1" smtClean="0">
                <a:latin typeface="Consolas" panose="020B0609020204030204" pitchFamily="49" charset="0"/>
                <a:cs typeface="Times New Roman" panose="02020603050405020304" pitchFamily="18" charset="0"/>
              </a:rPr>
              <a:t>old_array</a:t>
            </a:r>
            <a:r>
              <a:rPr lang="en-US" sz="1800" dirty="0" smtClean="0">
                <a:latin typeface="Consolas" panose="020B0609020204030204" pitchFamily="49" charset="0"/>
                <a:cs typeface="Times New Roman" panose="02020603050405020304" pitchFamily="18" charset="0"/>
              </a:rPr>
              <a:t>;</a:t>
            </a:r>
          </a:p>
          <a:p>
            <a:pPr marL="0" indent="0">
              <a:buNone/>
            </a:pPr>
            <a:r>
              <a:rPr lang="en-US" sz="1800" dirty="0">
                <a:latin typeface="Consolas" panose="020B0609020204030204" pitchFamily="49" charset="0"/>
                <a:cs typeface="Times New Roman" panose="02020603050405020304" pitchFamily="18" charset="0"/>
              </a:rPr>
              <a:t>	</a:t>
            </a:r>
            <a:r>
              <a:rPr lang="en-US" sz="1800" dirty="0" smtClean="0">
                <a:latin typeface="Consolas" panose="020B0609020204030204" pitchFamily="49" charset="0"/>
                <a:cs typeface="Times New Roman" panose="02020603050405020304" pitchFamily="18" charset="0"/>
              </a:rPr>
              <a:t>    </a:t>
            </a:r>
            <a:r>
              <a:rPr lang="en-US" sz="1800" dirty="0" err="1" smtClean="0">
                <a:latin typeface="Consolas" panose="020B0609020204030204" pitchFamily="49" charset="0"/>
                <a:cs typeface="Times New Roman" panose="02020603050405020304" pitchFamily="18" charset="0"/>
              </a:rPr>
              <a:t>old_array</a:t>
            </a:r>
            <a:r>
              <a:rPr lang="en-US" sz="1800" dirty="0" smtClean="0">
                <a:latin typeface="Consolas" panose="020B0609020204030204" pitchFamily="49" charset="0"/>
                <a:cs typeface="Times New Roman" panose="02020603050405020304" pitchFamily="18" charset="0"/>
              </a:rPr>
              <a:t> = </a:t>
            </a:r>
            <a:r>
              <a:rPr lang="en-US" sz="1800" dirty="0" err="1" smtClean="0">
                <a:latin typeface="Consolas" panose="020B0609020204030204" pitchFamily="49" charset="0"/>
                <a:cs typeface="Times New Roman" panose="02020603050405020304" pitchFamily="18" charset="0"/>
              </a:rPr>
              <a:t>nullptr</a:t>
            </a:r>
            <a:r>
              <a:rPr lang="en-US" sz="1800" dirty="0" smtClean="0">
                <a:latin typeface="Consolas" panose="020B0609020204030204" pitchFamily="49" charset="0"/>
                <a:cs typeface="Times New Roman" panose="02020603050405020304" pitchFamily="18" charset="0"/>
              </a:rPr>
              <a:t>;</a:t>
            </a:r>
          </a:p>
          <a:p>
            <a:pPr marL="0" indent="0">
              <a:buNone/>
            </a:pPr>
            <a:r>
              <a:rPr lang="en-US" sz="1800" dirty="0">
                <a:latin typeface="Consolas" panose="020B0609020204030204" pitchFamily="49" charset="0"/>
                <a:cs typeface="Times New Roman" panose="02020603050405020304" pitchFamily="18" charset="0"/>
              </a:rPr>
              <a:t>	</a:t>
            </a:r>
            <a:r>
              <a:rPr lang="en-US" sz="1800" dirty="0" smtClean="0">
                <a:latin typeface="Consolas" panose="020B0609020204030204" pitchFamily="49" charset="0"/>
                <a:cs typeface="Times New Roman" panose="02020603050405020304" pitchFamily="18" charset="0"/>
              </a:rPr>
              <a:t>}</a:t>
            </a:r>
          </a:p>
        </p:txBody>
      </p:sp>
      <p:sp>
        <p:nvSpPr>
          <p:cNvPr id="9" name="Rounded Rectangle 8"/>
          <p:cNvSpPr/>
          <p:nvPr/>
        </p:nvSpPr>
        <p:spPr>
          <a:xfrm>
            <a:off x="1907704" y="5274574"/>
            <a:ext cx="2592288" cy="67470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21762368"/>
      </p:ext>
    </p:extLst>
  </p:cSld>
  <p:clrMapOvr>
    <a:masterClrMapping/>
  </p:clrMapOvr>
  <mc:AlternateContent xmlns:mc="http://schemas.openxmlformats.org/markup-compatibility/2006">
    <mc:Choice xmlns:p14="http://schemas.microsoft.com/office/powerpoint/2010/main" Requires="p14">
      <p:transition spd="slow" p14:dur="2000" advTm="57994"/>
    </mc:Choice>
    <mc:Fallback>
      <p:transition spd="slow" advTm="57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Allocating instances of a type</a:t>
            </a:r>
            <a:endParaRPr lang="en-CA" dirty="0"/>
          </a:p>
        </p:txBody>
      </p:sp>
      <p:sp>
        <p:nvSpPr>
          <p:cNvPr id="3" name="Content Placeholder 2"/>
          <p:cNvSpPr>
            <a:spLocks noGrp="1"/>
          </p:cNvSpPr>
          <p:nvPr>
            <p:ph idx="1"/>
          </p:nvPr>
        </p:nvSpPr>
        <p:spPr>
          <a:xfrm>
            <a:off x="457200" y="1106988"/>
            <a:ext cx="8229600" cy="4525963"/>
          </a:xfrm>
        </p:spPr>
        <p:txBody>
          <a:bodyPr>
            <a:noAutofit/>
          </a:bodyPr>
          <a:lstStyle/>
          <a:p>
            <a:pPr marL="1257300" lvl="3" indent="0">
              <a:buNone/>
            </a:pPr>
            <a:r>
              <a:rPr lang="en-CA" sz="1200" dirty="0" smtClean="0">
                <a:latin typeface="Consolas" panose="020B0609020204030204" pitchFamily="49" charset="0"/>
              </a:rPr>
              <a:t>    while ( true ) {</a:t>
            </a:r>
          </a:p>
          <a:p>
            <a:pPr marL="1257300" lvl="3" indent="0">
              <a:buNone/>
            </a:pPr>
            <a:r>
              <a:rPr lang="en-CA" sz="1200" dirty="0" smtClean="0">
                <a:latin typeface="Consolas" panose="020B0609020204030204" pitchFamily="49" charset="0"/>
              </a:rPr>
              <a:t>        </a:t>
            </a:r>
            <a:r>
              <a:rPr lang="en-CA" sz="1200" dirty="0">
                <a:latin typeface="Consolas" panose="020B0609020204030204" pitchFamily="49" charset="0"/>
              </a:rPr>
              <a:t>double x{};</a:t>
            </a:r>
          </a:p>
          <a:p>
            <a:pPr marL="1257300" lvl="3" indent="0">
              <a:buNone/>
            </a:pPr>
            <a:r>
              <a:rPr lang="en-CA" sz="1200" dirty="0">
                <a:latin typeface="Consolas" panose="020B0609020204030204" pitchFamily="49" charset="0"/>
              </a:rPr>
              <a:t>   </a:t>
            </a:r>
            <a:r>
              <a:rPr lang="en-CA" sz="1200" dirty="0" smtClean="0">
                <a:latin typeface="Consolas" panose="020B0609020204030204" pitchFamily="49" charset="0"/>
              </a:rPr>
              <a:t>     </a:t>
            </a:r>
            <a:r>
              <a:rPr lang="en-CA" sz="1200" dirty="0" err="1">
                <a:latin typeface="Consolas" panose="020B0609020204030204" pitchFamily="49" charset="0"/>
              </a:rPr>
              <a:t>std</a:t>
            </a:r>
            <a:r>
              <a:rPr lang="en-CA" sz="1200" dirty="0">
                <a:latin typeface="Consolas" panose="020B0609020204030204" pitchFamily="49" charset="0"/>
              </a:rPr>
              <a:t>::</a:t>
            </a:r>
            <a:r>
              <a:rPr lang="en-CA" sz="1200" dirty="0" err="1">
                <a:latin typeface="Consolas" panose="020B0609020204030204" pitchFamily="49" charset="0"/>
              </a:rPr>
              <a:t>cout</a:t>
            </a:r>
            <a:r>
              <a:rPr lang="en-CA" sz="1200" dirty="0">
                <a:latin typeface="Consolas" panose="020B0609020204030204" pitchFamily="49" charset="0"/>
              </a:rPr>
              <a:t> &lt;&lt; "Enter </a:t>
            </a:r>
            <a:r>
              <a:rPr lang="en-CA" sz="1200" dirty="0" smtClean="0">
                <a:latin typeface="Consolas" panose="020B0609020204030204" pitchFamily="49" charset="0"/>
              </a:rPr>
              <a:t>a number </a:t>
            </a:r>
            <a:r>
              <a:rPr lang="en-CA" sz="1200" dirty="0">
                <a:latin typeface="Consolas" panose="020B0609020204030204" pitchFamily="49" charset="0"/>
              </a:rPr>
              <a:t>(&lt;= 0 to quit): ";</a:t>
            </a:r>
          </a:p>
          <a:p>
            <a:pPr marL="1257300" lvl="3" indent="0">
              <a:buNone/>
            </a:pPr>
            <a:r>
              <a:rPr lang="en-CA" sz="1200" dirty="0">
                <a:latin typeface="Consolas" panose="020B0609020204030204" pitchFamily="49" charset="0"/>
              </a:rPr>
              <a:t>    </a:t>
            </a:r>
            <a:r>
              <a:rPr lang="en-CA" sz="1200" dirty="0" smtClean="0">
                <a:latin typeface="Consolas" panose="020B0609020204030204" pitchFamily="49" charset="0"/>
              </a:rPr>
              <a:t>    </a:t>
            </a:r>
            <a:r>
              <a:rPr lang="en-CA" sz="1200" dirty="0" err="1" smtClean="0">
                <a:latin typeface="Consolas" panose="020B0609020204030204" pitchFamily="49" charset="0"/>
              </a:rPr>
              <a:t>std</a:t>
            </a:r>
            <a:r>
              <a:rPr lang="en-CA" sz="1200" dirty="0">
                <a:latin typeface="Consolas" panose="020B0609020204030204" pitchFamily="49" charset="0"/>
              </a:rPr>
              <a:t>::</a:t>
            </a:r>
            <a:r>
              <a:rPr lang="en-CA" sz="1200" dirty="0" err="1">
                <a:latin typeface="Consolas" panose="020B0609020204030204" pitchFamily="49" charset="0"/>
              </a:rPr>
              <a:t>cin</a:t>
            </a:r>
            <a:r>
              <a:rPr lang="en-CA" sz="1200" dirty="0">
                <a:latin typeface="Consolas" panose="020B0609020204030204" pitchFamily="49" charset="0"/>
              </a:rPr>
              <a:t> &gt;&gt; x;</a:t>
            </a:r>
          </a:p>
          <a:p>
            <a:pPr marL="1257300" lvl="3" indent="0">
              <a:buNone/>
            </a:pPr>
            <a:endParaRPr lang="en-CA" sz="1200" dirty="0">
              <a:latin typeface="Consolas" panose="020B0609020204030204" pitchFamily="49" charset="0"/>
            </a:endParaRPr>
          </a:p>
          <a:p>
            <a:pPr marL="1257300" lvl="3" indent="0">
              <a:buNone/>
            </a:pPr>
            <a:r>
              <a:rPr lang="en-CA" sz="1200" dirty="0" smtClean="0">
                <a:latin typeface="Consolas" panose="020B0609020204030204" pitchFamily="49" charset="0"/>
              </a:rPr>
              <a:t>        </a:t>
            </a:r>
            <a:r>
              <a:rPr lang="en-CA" sz="1200" dirty="0">
                <a:latin typeface="Consolas" panose="020B0609020204030204" pitchFamily="49" charset="0"/>
              </a:rPr>
              <a:t>if ( x &lt;= 0.0 ) {</a:t>
            </a:r>
          </a:p>
          <a:p>
            <a:pPr marL="1257300" lvl="3" indent="0">
              <a:buNone/>
            </a:pPr>
            <a:r>
              <a:rPr lang="en-CA" sz="1200" dirty="0">
                <a:latin typeface="Consolas" panose="020B0609020204030204" pitchFamily="49" charset="0"/>
              </a:rPr>
              <a:t>    </a:t>
            </a:r>
            <a:r>
              <a:rPr lang="en-CA" sz="1200" dirty="0" smtClean="0">
                <a:latin typeface="Consolas" panose="020B0609020204030204" pitchFamily="49" charset="0"/>
              </a:rPr>
              <a:t>        </a:t>
            </a:r>
            <a:r>
              <a:rPr lang="en-CA" sz="1200" dirty="0">
                <a:latin typeface="Consolas" panose="020B0609020204030204" pitchFamily="49" charset="0"/>
              </a:rPr>
              <a:t>break;</a:t>
            </a:r>
          </a:p>
          <a:p>
            <a:pPr marL="1257300" lvl="3" indent="0">
              <a:buNone/>
            </a:pPr>
            <a:r>
              <a:rPr lang="en-CA" sz="1200" dirty="0">
                <a:latin typeface="Consolas" panose="020B0609020204030204" pitchFamily="49" charset="0"/>
              </a:rPr>
              <a:t>    </a:t>
            </a:r>
            <a:r>
              <a:rPr lang="en-CA" sz="1200" dirty="0" smtClean="0">
                <a:latin typeface="Consolas" panose="020B0609020204030204" pitchFamily="49" charset="0"/>
              </a:rPr>
              <a:t>    }</a:t>
            </a:r>
            <a:endParaRPr lang="en-CA" sz="1200" dirty="0">
              <a:latin typeface="Consolas" panose="020B0609020204030204" pitchFamily="49" charset="0"/>
            </a:endParaRPr>
          </a:p>
          <a:p>
            <a:pPr marL="1257300" lvl="3" indent="0">
              <a:buNone/>
            </a:pPr>
            <a:endParaRPr lang="en-US" sz="1200" dirty="0" smtClean="0">
              <a:latin typeface="Consolas" panose="020B0609020204030204" pitchFamily="49" charset="0"/>
            </a:endParaRPr>
          </a:p>
          <a:p>
            <a:pPr marL="1257300" lvl="3" indent="0">
              <a:buNone/>
            </a:pPr>
            <a:r>
              <a:rPr lang="en-US" sz="1200" dirty="0">
                <a:latin typeface="Consolas" panose="020B0609020204030204" pitchFamily="49" charset="0"/>
              </a:rPr>
              <a:t>	if ( </a:t>
            </a:r>
            <a:r>
              <a:rPr lang="en-US" sz="1200" dirty="0" err="1">
                <a:latin typeface="Consolas" panose="020B0609020204030204" pitchFamily="49" charset="0"/>
              </a:rPr>
              <a:t>data_size</a:t>
            </a:r>
            <a:r>
              <a:rPr lang="en-US" sz="1200" dirty="0">
                <a:latin typeface="Consolas" panose="020B0609020204030204" pitchFamily="49" charset="0"/>
              </a:rPr>
              <a:t> == </a:t>
            </a:r>
            <a:r>
              <a:rPr lang="en-US" sz="1200" dirty="0" err="1">
                <a:latin typeface="Consolas" panose="020B0609020204030204" pitchFamily="49" charset="0"/>
              </a:rPr>
              <a:t>data_capacity</a:t>
            </a:r>
            <a:r>
              <a:rPr lang="en-US" sz="1200" dirty="0">
                <a:latin typeface="Consolas" panose="020B0609020204030204" pitchFamily="49" charset="0"/>
              </a:rPr>
              <a:t> ) {</a:t>
            </a:r>
          </a:p>
          <a:p>
            <a:pPr marL="1257300" lvl="3" indent="0">
              <a:buNone/>
            </a:pPr>
            <a:r>
              <a:rPr lang="en-US" sz="1200" dirty="0">
                <a:latin typeface="Consolas" panose="020B0609020204030204" pitchFamily="49" charset="0"/>
              </a:rPr>
              <a:t>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size_t</a:t>
            </a:r>
            <a:r>
              <a:rPr lang="en-US" sz="1200" dirty="0">
                <a:latin typeface="Consolas" panose="020B0609020204030204" pitchFamily="49" charset="0"/>
              </a:rPr>
              <a:t> </a:t>
            </a:r>
            <a:r>
              <a:rPr lang="en-US" sz="1200" dirty="0" err="1">
                <a:latin typeface="Consolas" panose="020B0609020204030204" pitchFamily="49" charset="0"/>
              </a:rPr>
              <a:t>old_capacity</a:t>
            </a:r>
            <a:r>
              <a:rPr lang="en-US" sz="1200" dirty="0">
                <a:latin typeface="Consolas" panose="020B0609020204030204" pitchFamily="49" charset="0"/>
              </a:rPr>
              <a:t>{ </a:t>
            </a:r>
            <a:r>
              <a:rPr lang="en-US" sz="1200" dirty="0" err="1">
                <a:latin typeface="Consolas" panose="020B0609020204030204" pitchFamily="49" charset="0"/>
              </a:rPr>
              <a:t>data_capacity</a:t>
            </a:r>
            <a:r>
              <a:rPr lang="en-US" sz="1200" dirty="0">
                <a:latin typeface="Consolas" panose="020B0609020204030204" pitchFamily="49" charset="0"/>
              </a:rPr>
              <a:t> };</a:t>
            </a:r>
          </a:p>
          <a:p>
            <a:pPr marL="1257300" lvl="3" indent="0">
              <a:buNone/>
            </a:pPr>
            <a:r>
              <a:rPr lang="en-US" sz="1200" dirty="0">
                <a:latin typeface="Consolas" panose="020B0609020204030204" pitchFamily="49" charset="0"/>
              </a:rPr>
              <a:t>	    double *</a:t>
            </a:r>
            <a:r>
              <a:rPr lang="en-US" sz="1200" dirty="0" err="1">
                <a:latin typeface="Consolas" panose="020B0609020204030204" pitchFamily="49" charset="0"/>
              </a:rPr>
              <a:t>old_data</a:t>
            </a:r>
            <a:r>
              <a:rPr lang="en-US" sz="1200" dirty="0">
                <a:latin typeface="Consolas" panose="020B0609020204030204" pitchFamily="49" charset="0"/>
              </a:rPr>
              <a:t>{ data };</a:t>
            </a:r>
          </a:p>
          <a:p>
            <a:pPr marL="1257300" lvl="3" indent="0">
              <a:buNone/>
            </a:pPr>
            <a:r>
              <a:rPr lang="en-US" sz="1200" dirty="0">
                <a:latin typeface="Consolas" panose="020B0609020204030204" pitchFamily="49" charset="0"/>
              </a:rPr>
              <a:t>	    </a:t>
            </a:r>
            <a:r>
              <a:rPr lang="en-US" sz="1200" dirty="0" err="1">
                <a:latin typeface="Consolas" panose="020B0609020204030204" pitchFamily="49" charset="0"/>
              </a:rPr>
              <a:t>data_capacity</a:t>
            </a:r>
            <a:r>
              <a:rPr lang="en-US" sz="1200" dirty="0">
                <a:latin typeface="Consolas" panose="020B0609020204030204" pitchFamily="49" charset="0"/>
              </a:rPr>
              <a:t> *= 2;</a:t>
            </a:r>
          </a:p>
          <a:p>
            <a:pPr marL="1257300" lvl="3" indent="0">
              <a:buNone/>
            </a:pPr>
            <a:r>
              <a:rPr lang="en-US" sz="1200" dirty="0">
                <a:latin typeface="Consolas" panose="020B0609020204030204" pitchFamily="49" charset="0"/>
              </a:rPr>
              <a:t>	    data = new double[</a:t>
            </a:r>
            <a:r>
              <a:rPr lang="en-US" sz="1200" dirty="0" err="1">
                <a:latin typeface="Consolas" panose="020B0609020204030204" pitchFamily="49" charset="0"/>
              </a:rPr>
              <a:t>data_capacity</a:t>
            </a:r>
            <a:r>
              <a:rPr lang="en-US" sz="1200" dirty="0">
                <a:latin typeface="Consolas" panose="020B0609020204030204" pitchFamily="49" charset="0"/>
              </a:rPr>
              <a:t>];</a:t>
            </a:r>
          </a:p>
          <a:p>
            <a:pPr marL="1257300" lvl="3" indent="0">
              <a:buNone/>
            </a:pPr>
            <a:endParaRPr lang="en-US" sz="1200" dirty="0">
              <a:latin typeface="Consolas" panose="020B0609020204030204" pitchFamily="49" charset="0"/>
            </a:endParaRPr>
          </a:p>
          <a:p>
            <a:pPr marL="1257300" lvl="3" indent="0">
              <a:buNone/>
            </a:pPr>
            <a:r>
              <a:rPr lang="en-US" sz="1200" dirty="0">
                <a:latin typeface="Consolas" panose="020B0609020204030204" pitchFamily="49" charset="0"/>
              </a:rPr>
              <a:t>	    for ( </a:t>
            </a:r>
            <a:r>
              <a:rPr lang="en-US" sz="1200" dirty="0" err="1">
                <a:latin typeface="Consolas" panose="020B0609020204030204" pitchFamily="49" charset="0"/>
              </a:rPr>
              <a:t>std</a:t>
            </a:r>
            <a:r>
              <a:rPr lang="en-US" sz="1200" dirty="0">
                <a:latin typeface="Consolas" panose="020B0609020204030204" pitchFamily="49" charset="0"/>
              </a:rPr>
              <a:t>::</a:t>
            </a:r>
            <a:r>
              <a:rPr lang="en-US" sz="1200" dirty="0" err="1">
                <a:latin typeface="Consolas" panose="020B0609020204030204" pitchFamily="49" charset="0"/>
              </a:rPr>
              <a:t>size_t</a:t>
            </a:r>
            <a:r>
              <a:rPr lang="en-US" sz="1200" dirty="0">
                <a:latin typeface="Consolas" panose="020B0609020204030204" pitchFamily="49" charset="0"/>
              </a:rPr>
              <a:t> k{0}; k &lt; </a:t>
            </a:r>
            <a:r>
              <a:rPr lang="en-US" sz="1200" dirty="0" err="1">
                <a:latin typeface="Consolas" panose="020B0609020204030204" pitchFamily="49" charset="0"/>
              </a:rPr>
              <a:t>old_capacity</a:t>
            </a:r>
            <a:r>
              <a:rPr lang="en-US" sz="1200" dirty="0">
                <a:latin typeface="Consolas" panose="020B0609020204030204" pitchFamily="49" charset="0"/>
              </a:rPr>
              <a:t>; ++k ) {</a:t>
            </a:r>
          </a:p>
          <a:p>
            <a:pPr marL="1257300" lvl="3" indent="0">
              <a:buNone/>
            </a:pPr>
            <a:r>
              <a:rPr lang="en-US" sz="1200" dirty="0">
                <a:latin typeface="Consolas" panose="020B0609020204030204" pitchFamily="49" charset="0"/>
              </a:rPr>
              <a:t>	        data[k] = </a:t>
            </a:r>
            <a:r>
              <a:rPr lang="en-US" sz="1200" dirty="0" err="1">
                <a:latin typeface="Consolas" panose="020B0609020204030204" pitchFamily="49" charset="0"/>
              </a:rPr>
              <a:t>old_data</a:t>
            </a:r>
            <a:r>
              <a:rPr lang="en-US" sz="1200" dirty="0">
                <a:latin typeface="Consolas" panose="020B0609020204030204" pitchFamily="49" charset="0"/>
              </a:rPr>
              <a:t>[k];</a:t>
            </a:r>
          </a:p>
          <a:p>
            <a:pPr marL="1257300" lvl="3" indent="0">
              <a:buNone/>
            </a:pPr>
            <a:r>
              <a:rPr lang="en-US" sz="1200" dirty="0">
                <a:latin typeface="Consolas" panose="020B0609020204030204" pitchFamily="49" charset="0"/>
              </a:rPr>
              <a:t>	    }</a:t>
            </a:r>
          </a:p>
          <a:p>
            <a:pPr marL="1257300" lvl="3" indent="0">
              <a:buNone/>
            </a:pPr>
            <a:endParaRPr lang="en-US" sz="1200" dirty="0">
              <a:latin typeface="Consolas" panose="020B0609020204030204" pitchFamily="49" charset="0"/>
            </a:endParaRPr>
          </a:p>
          <a:p>
            <a:pPr marL="1257300" lvl="3" indent="0">
              <a:buNone/>
            </a:pPr>
            <a:r>
              <a:rPr lang="en-US" sz="1200" dirty="0">
                <a:latin typeface="Consolas" panose="020B0609020204030204" pitchFamily="49" charset="0"/>
              </a:rPr>
              <a:t>	    delete[] </a:t>
            </a:r>
            <a:r>
              <a:rPr lang="en-US" sz="1200" dirty="0" err="1">
                <a:latin typeface="Consolas" panose="020B0609020204030204" pitchFamily="49" charset="0"/>
              </a:rPr>
              <a:t>old_array</a:t>
            </a:r>
            <a:r>
              <a:rPr lang="en-US" sz="1200" dirty="0">
                <a:latin typeface="Consolas" panose="020B0609020204030204" pitchFamily="49" charset="0"/>
              </a:rPr>
              <a:t>;</a:t>
            </a:r>
          </a:p>
          <a:p>
            <a:pPr marL="1257300" lvl="3" indent="0">
              <a:buNone/>
            </a:pPr>
            <a:r>
              <a:rPr lang="en-US" sz="1200" dirty="0">
                <a:latin typeface="Consolas" panose="020B0609020204030204" pitchFamily="49" charset="0"/>
              </a:rPr>
              <a:t>	    </a:t>
            </a:r>
            <a:r>
              <a:rPr lang="en-US" sz="1200" dirty="0" err="1">
                <a:latin typeface="Consolas" panose="020B0609020204030204" pitchFamily="49" charset="0"/>
              </a:rPr>
              <a:t>old_array</a:t>
            </a:r>
            <a:r>
              <a:rPr lang="en-US" sz="1200" dirty="0">
                <a:latin typeface="Consolas" panose="020B0609020204030204" pitchFamily="49" charset="0"/>
              </a:rPr>
              <a:t> = </a:t>
            </a:r>
            <a:r>
              <a:rPr lang="en-US" sz="1200" dirty="0" err="1">
                <a:latin typeface="Consolas" panose="020B0609020204030204" pitchFamily="49" charset="0"/>
              </a:rPr>
              <a:t>nullptr</a:t>
            </a:r>
            <a:r>
              <a:rPr lang="en-US" sz="1200" dirty="0">
                <a:latin typeface="Consolas" panose="020B0609020204030204" pitchFamily="49" charset="0"/>
              </a:rPr>
              <a:t>;</a:t>
            </a:r>
          </a:p>
          <a:p>
            <a:pPr marL="1257300" lvl="3" indent="0">
              <a:buNone/>
            </a:pPr>
            <a:r>
              <a:rPr lang="en-US" sz="1200" dirty="0">
                <a:latin typeface="Consolas" panose="020B0609020204030204" pitchFamily="49" charset="0"/>
              </a:rPr>
              <a:t>	}</a:t>
            </a:r>
          </a:p>
          <a:p>
            <a:pPr marL="1257300" lvl="3" indent="0">
              <a:buNone/>
            </a:pPr>
            <a:endParaRPr lang="en-CA" sz="1200" dirty="0" smtClean="0">
              <a:latin typeface="Consolas" panose="020B0609020204030204" pitchFamily="49" charset="0"/>
            </a:endParaRPr>
          </a:p>
          <a:p>
            <a:pPr marL="1257300" lvl="3" indent="0">
              <a:buNone/>
            </a:pPr>
            <a:r>
              <a:rPr lang="en-CA" sz="1200" dirty="0" smtClean="0">
                <a:latin typeface="Consolas" panose="020B0609020204030204" pitchFamily="49" charset="0"/>
              </a:rPr>
              <a:t>        data[</a:t>
            </a:r>
            <a:r>
              <a:rPr lang="en-CA" sz="1200" dirty="0" err="1" smtClean="0">
                <a:latin typeface="Consolas" panose="020B0609020204030204" pitchFamily="49" charset="0"/>
              </a:rPr>
              <a:t>data_size</a:t>
            </a:r>
            <a:r>
              <a:rPr lang="en-CA" sz="1200" dirty="0" smtClean="0">
                <a:latin typeface="Consolas" panose="020B0609020204030204" pitchFamily="49" charset="0"/>
              </a:rPr>
              <a:t>] = x;</a:t>
            </a:r>
          </a:p>
          <a:p>
            <a:pPr marL="1257300" lvl="3" indent="0">
              <a:buNone/>
            </a:pPr>
            <a:r>
              <a:rPr lang="en-US" sz="1200" dirty="0">
                <a:latin typeface="Consolas" panose="020B0609020204030204" pitchFamily="49" charset="0"/>
              </a:rPr>
              <a:t> </a:t>
            </a:r>
            <a:r>
              <a:rPr lang="en-US" sz="1200" dirty="0" smtClean="0">
                <a:latin typeface="Consolas" panose="020B0609020204030204" pitchFamily="49" charset="0"/>
              </a:rPr>
              <a:t>       ++</a:t>
            </a:r>
            <a:r>
              <a:rPr lang="en-US" sz="1200" dirty="0" err="1" smtClean="0">
                <a:latin typeface="Consolas" panose="020B0609020204030204" pitchFamily="49" charset="0"/>
              </a:rPr>
              <a:t>data_size</a:t>
            </a:r>
            <a:r>
              <a:rPr lang="en-US" sz="1200" dirty="0" smtClean="0">
                <a:latin typeface="Consolas" panose="020B0609020204030204" pitchFamily="49" charset="0"/>
              </a:rPr>
              <a:t>;</a:t>
            </a:r>
            <a:endParaRPr lang="en-CA" sz="1200" dirty="0" smtClean="0">
              <a:latin typeface="Consolas" panose="020B0609020204030204" pitchFamily="49" charset="0"/>
            </a:endParaRPr>
          </a:p>
          <a:p>
            <a:pPr marL="1257300" lvl="3" indent="0">
              <a:buNone/>
            </a:pPr>
            <a:r>
              <a:rPr lang="en-US" sz="1200" dirty="0">
                <a:latin typeface="Consolas" panose="020B0609020204030204" pitchFamily="49" charset="0"/>
              </a:rPr>
              <a:t> </a:t>
            </a:r>
            <a:r>
              <a:rPr lang="en-US" sz="1200" dirty="0" smtClean="0">
                <a:latin typeface="Consolas" panose="020B0609020204030204" pitchFamily="49" charset="0"/>
              </a:rPr>
              <a:t>   }</a:t>
            </a:r>
            <a:endParaRPr lang="en-CA" sz="1200" dirty="0">
              <a:latin typeface="Consolas" panose="020B0609020204030204" pitchFamily="49"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80654760"/>
      </p:ext>
    </p:extLst>
  </p:cSld>
  <p:clrMapOvr>
    <a:masterClrMapping/>
  </p:clrMapOvr>
  <mc:AlternateContent xmlns:mc="http://schemas.openxmlformats.org/markup-compatibility/2006">
    <mc:Choice xmlns:p14="http://schemas.microsoft.com/office/powerpoint/2010/main" Requires="p14">
      <p:transition spd="slow" p14:dur="2000" advTm="48471"/>
    </mc:Choice>
    <mc:Fallback>
      <p:transition spd="slow" advTm="48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CA" dirty="0" smtClean="0"/>
              <a:t>Understand the process of dynami</a:t>
            </a:r>
            <a:r>
              <a:rPr lang="en-CA" dirty="0" smtClean="0"/>
              <a:t>c memory allocation</a:t>
            </a:r>
            <a:endParaRPr lang="en-CA" dirty="0" smtClean="0">
              <a:latin typeface="Consolas" panose="020B0609020204030204" pitchFamily="49" charset="0"/>
              <a:cs typeface="Consolas" panose="020B0609020204030204" pitchFamily="49" charset="0"/>
            </a:endParaRPr>
          </a:p>
          <a:p>
            <a:pPr lvl="1"/>
            <a:r>
              <a:rPr lang="en-US" dirty="0" smtClean="0"/>
              <a:t>Know we must keep track of all previously allocated memory until it is no longer required</a:t>
            </a:r>
          </a:p>
          <a:p>
            <a:pPr lvl="2"/>
            <a:r>
              <a:rPr lang="en-US" dirty="0" smtClean="0"/>
              <a:t>At which point it can be deallocated</a:t>
            </a:r>
            <a:endParaRPr lang="en-CA" dirty="0" smtClean="0"/>
          </a:p>
          <a:p>
            <a:pPr lvl="1"/>
            <a:r>
              <a:rPr lang="en-CA" dirty="0" smtClean="0"/>
              <a:t>Are aware that all addresses must be stored in local variables in order to access them</a:t>
            </a:r>
          </a:p>
          <a:p>
            <a:pPr lvl="1"/>
            <a:r>
              <a:rPr lang="en-CA" dirty="0" smtClean="0"/>
              <a:t>Have reinforced your understanding that once a local variable goes out of scope, any information it contains is now gone</a:t>
            </a:r>
            <a:endParaRPr lang="en-CA" dirty="0" smtClean="0">
              <a:latin typeface="Consolas" panose="020B0609020204030204" pitchFamily="49" charset="0"/>
              <a:cs typeface="Consolas" panose="020B0609020204030204" pitchFamily="49"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48577"/>
    </mc:Choice>
    <mc:Fallback>
      <p:transition spd="slow" advTm="48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a:t>https://en.wikipedia.org/wiki/New_and_delete_(C++)</a:t>
            </a:r>
            <a:endParaRPr lang="en-CA" sz="18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3124"/>
    </mc:Choice>
    <mc:Fallback>
      <p:transition spd="slow" advTm="3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905"/>
    </mc:Choice>
    <mc:Fallback>
      <p:transition spd="slow" advTm="1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283"/>
    </mc:Choice>
    <mc:Fallback>
      <p:transition spd="slow" advTm="3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a:t>
            </a:r>
            <a:endParaRPr lang="en-CA" dirty="0"/>
          </a:p>
        </p:txBody>
      </p:sp>
      <p:sp>
        <p:nvSpPr>
          <p:cNvPr id="3" name="Content Placeholder 2"/>
          <p:cNvSpPr>
            <a:spLocks noGrp="1"/>
          </p:cNvSpPr>
          <p:nvPr>
            <p:ph idx="1"/>
          </p:nvPr>
        </p:nvSpPr>
        <p:spPr/>
        <p:txBody>
          <a:bodyPr/>
          <a:lstStyle/>
          <a:p>
            <a:r>
              <a:rPr lang="en-US" dirty="0" smtClean="0"/>
              <a:t>We will solve the following problem:</a:t>
            </a:r>
          </a:p>
          <a:p>
            <a:pPr lvl="1"/>
            <a:r>
              <a:rPr lang="en-US" dirty="0" smtClean="0"/>
              <a:t>Suppose we are reading data</a:t>
            </a:r>
          </a:p>
          <a:p>
            <a:pPr lvl="2"/>
            <a:r>
              <a:rPr lang="en-US" dirty="0" smtClean="0"/>
              <a:t>We will read it from the console, but it could be from a sensor</a:t>
            </a:r>
          </a:p>
          <a:p>
            <a:pPr lvl="1"/>
            <a:r>
              <a:rPr lang="en-US" dirty="0" smtClean="0"/>
              <a:t>We do not know </a:t>
            </a:r>
            <a:r>
              <a:rPr lang="en-US" i="1" dirty="0" smtClean="0"/>
              <a:t>a priori</a:t>
            </a:r>
            <a:r>
              <a:rPr lang="en-US" dirty="0" smtClean="0"/>
              <a:t> how much data there will be:</a:t>
            </a:r>
          </a:p>
          <a:p>
            <a:pPr lvl="2"/>
            <a:r>
              <a:rPr lang="en-US" dirty="0" smtClean="0"/>
              <a:t>There could be only one datum, there could be a thousand,</a:t>
            </a:r>
            <a:br>
              <a:rPr lang="en-US" dirty="0" smtClean="0"/>
            </a:br>
            <a:r>
              <a:rPr lang="en-US" dirty="0" smtClean="0"/>
              <a:t>or one million</a:t>
            </a:r>
          </a:p>
          <a:p>
            <a:pPr lvl="1"/>
            <a:r>
              <a:rPr lang="en-US" dirty="0" smtClean="0"/>
              <a:t>We don’t want to waste too much space</a:t>
            </a:r>
          </a:p>
          <a:p>
            <a:pPr lvl="2"/>
            <a:r>
              <a:rPr lang="en-US" dirty="0" smtClean="0"/>
              <a:t>No point in allocating an array of capacity one million if there are only going to be 7 data points…</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20085377"/>
      </p:ext>
    </p:extLst>
  </p:cSld>
  <p:clrMapOvr>
    <a:masterClrMapping/>
  </p:clrMapOvr>
  <mc:AlternateContent xmlns:mc="http://schemas.openxmlformats.org/markup-compatibility/2006">
    <mc:Choice xmlns:p14="http://schemas.microsoft.com/office/powerpoint/2010/main" Requires="p14">
      <p:transition spd="slow" p14:dur="2000" advTm="41531"/>
    </mc:Choice>
    <mc:Fallback>
      <p:transition spd="slow" advTm="41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Helper function</a:t>
            </a:r>
            <a:endParaRPr lang="en-CA" dirty="0"/>
          </a:p>
        </p:txBody>
      </p:sp>
      <p:sp>
        <p:nvSpPr>
          <p:cNvPr id="3" name="Content Placeholder 2"/>
          <p:cNvSpPr>
            <a:spLocks noGrp="1"/>
          </p:cNvSpPr>
          <p:nvPr>
            <p:ph idx="1"/>
          </p:nvPr>
        </p:nvSpPr>
        <p:spPr/>
        <p:txBody>
          <a:bodyPr/>
          <a:lstStyle/>
          <a:p>
            <a:r>
              <a:rPr lang="en-US" dirty="0" smtClean="0"/>
              <a:t>Here is our helper function, to print out an array:</a:t>
            </a:r>
          </a:p>
          <a:p>
            <a:pPr marL="800100" lvl="2" indent="0">
              <a:buNone/>
            </a:pPr>
            <a:r>
              <a:rPr lang="en-US" sz="1400" dirty="0" smtClean="0">
                <a:latin typeface="Consolas" panose="020B0609020204030204" pitchFamily="49" charset="0"/>
              </a:rPr>
              <a:t>void </a:t>
            </a:r>
            <a:r>
              <a:rPr lang="en-US" sz="1400" dirty="0" err="1" smtClean="0">
                <a:latin typeface="Consolas" panose="020B0609020204030204" pitchFamily="49" charset="0"/>
              </a:rPr>
              <a:t>print_array</a:t>
            </a:r>
            <a:r>
              <a:rPr lang="en-US" sz="1400" dirty="0" smtClean="0">
                <a:latin typeface="Consolas" panose="020B0609020204030204" pitchFamily="49" charset="0"/>
              </a:rPr>
              <a:t>( double *array,</a:t>
            </a:r>
            <a:br>
              <a:rPr lang="en-US" sz="1400" dirty="0" smtClean="0">
                <a:latin typeface="Consolas" panose="020B0609020204030204" pitchFamily="49" charset="0"/>
              </a:rPr>
            </a:b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size_t</a:t>
            </a:r>
            <a:r>
              <a:rPr lang="en-US" sz="1400" dirty="0" smtClean="0">
                <a:latin typeface="Consolas" panose="020B0609020204030204" pitchFamily="49" charset="0"/>
              </a:rPr>
              <a:t> </a:t>
            </a:r>
            <a:r>
              <a:rPr lang="en-US" sz="1400" dirty="0" err="1" smtClean="0">
                <a:latin typeface="Consolas" panose="020B0609020204030204" pitchFamily="49" charset="0"/>
              </a:rPr>
              <a:t>const</a:t>
            </a:r>
            <a:r>
              <a:rPr lang="en-US" sz="1400" dirty="0" smtClean="0">
                <a:latin typeface="Consolas" panose="020B0609020204030204" pitchFamily="49" charset="0"/>
              </a:rPr>
              <a:t> capacity )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if ( capacity == 0 )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return;</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array[0];</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for (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size_t</a:t>
            </a:r>
            <a:r>
              <a:rPr lang="en-US" sz="1400" dirty="0" smtClean="0">
                <a:latin typeface="Consolas" panose="020B0609020204030204" pitchFamily="49" charset="0"/>
              </a:rPr>
              <a:t> k{1}; k &lt; capacity; ++k )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 " &lt;&lt; array[k];</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800100" lvl="2" indent="0">
              <a:buNone/>
            </a:pPr>
            <a:r>
              <a:rPr lang="en-US" sz="1400" dirty="0">
                <a:latin typeface="Consolas" panose="020B0609020204030204" pitchFamily="49" charset="0"/>
              </a:rPr>
              <a:t>}</a:t>
            </a:r>
            <a:endParaRPr lang="en-US" sz="1400" dirty="0" smtClean="0">
              <a:latin typeface="Consolas" panose="020B0609020204030204" pitchFamily="49" charset="0"/>
            </a:endParaRPr>
          </a:p>
          <a:p>
            <a:pPr marL="800100" lvl="2" indent="0">
              <a:buNone/>
            </a:pPr>
            <a:endParaRPr lang="en-CA" sz="1400" dirty="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49154984"/>
      </p:ext>
    </p:extLst>
  </p:cSld>
  <p:clrMapOvr>
    <a:masterClrMapping/>
  </p:clrMapOvr>
  <mc:AlternateContent xmlns:mc="http://schemas.openxmlformats.org/markup-compatibility/2006">
    <mc:Choice xmlns:p14="http://schemas.microsoft.com/office/powerpoint/2010/main" Requires="p14">
      <p:transition spd="slow" p14:dur="2000" advTm="18431"/>
    </mc:Choice>
    <mc:Fallback>
      <p:transition spd="slow" advTm="18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Basic framework</a:t>
            </a:r>
            <a:endParaRPr lang="en-CA" dirty="0"/>
          </a:p>
        </p:txBody>
      </p:sp>
      <p:sp>
        <p:nvSpPr>
          <p:cNvPr id="3" name="Content Placeholder 2"/>
          <p:cNvSpPr>
            <a:spLocks noGrp="1"/>
          </p:cNvSpPr>
          <p:nvPr>
            <p:ph idx="1"/>
          </p:nvPr>
        </p:nvSpPr>
        <p:spPr>
          <a:xfrm>
            <a:off x="457200" y="1063277"/>
            <a:ext cx="8229600" cy="4525963"/>
          </a:xfrm>
        </p:spPr>
        <p:txBody>
          <a:bodyPr>
            <a:noAutofit/>
          </a:bodyPr>
          <a:lstStyle/>
          <a:p>
            <a:pPr marL="1257300" lvl="3" indent="0">
              <a:buNone/>
            </a:pPr>
            <a:r>
              <a:rPr lang="en-CA" sz="1400" dirty="0" err="1" smtClean="0">
                <a:latin typeface="Consolas" panose="020B0609020204030204" pitchFamily="49" charset="0"/>
              </a:rPr>
              <a:t>int</a:t>
            </a:r>
            <a:r>
              <a:rPr lang="en-CA" sz="1400" dirty="0" smtClean="0">
                <a:latin typeface="Consolas" panose="020B0609020204030204" pitchFamily="49" charset="0"/>
              </a:rPr>
              <a:t> </a:t>
            </a:r>
            <a:r>
              <a:rPr lang="en-CA" sz="1400" dirty="0">
                <a:latin typeface="Consolas" panose="020B0609020204030204" pitchFamily="49" charset="0"/>
              </a:rPr>
              <a:t>main() {</a:t>
            </a:r>
          </a:p>
          <a:p>
            <a:pPr marL="1257300" lvl="3" indent="0">
              <a:buNone/>
            </a:pPr>
            <a:r>
              <a:rPr lang="en-CA" sz="1400" dirty="0" smtClean="0">
                <a:latin typeface="Consolas" panose="020B0609020204030204" pitchFamily="49" charset="0"/>
              </a:rPr>
              <a:t>    </a:t>
            </a:r>
            <a:r>
              <a:rPr lang="en-CA" sz="1400" dirty="0" err="1" smtClean="0">
                <a:latin typeface="Consolas" panose="020B0609020204030204" pitchFamily="49" charset="0"/>
              </a:rPr>
              <a:t>std</a:t>
            </a:r>
            <a:r>
              <a:rPr lang="en-CA" sz="1400" dirty="0" smtClean="0">
                <a:latin typeface="Consolas" panose="020B0609020204030204" pitchFamily="49" charset="0"/>
              </a:rPr>
              <a:t>::</a:t>
            </a:r>
            <a:r>
              <a:rPr lang="en-CA" sz="1400" dirty="0" err="1" smtClean="0">
                <a:latin typeface="Consolas" panose="020B0609020204030204" pitchFamily="49" charset="0"/>
              </a:rPr>
              <a:t>size_t</a:t>
            </a:r>
            <a:r>
              <a:rPr lang="en-CA" sz="1400" dirty="0" smtClean="0">
                <a:latin typeface="Consolas" panose="020B0609020204030204" pitchFamily="49" charset="0"/>
              </a:rPr>
              <a:t> </a:t>
            </a:r>
            <a:r>
              <a:rPr lang="en-CA" sz="1400" dirty="0" err="1" smtClean="0">
                <a:latin typeface="Consolas" panose="020B0609020204030204" pitchFamily="49" charset="0"/>
              </a:rPr>
              <a:t>data_capacity</a:t>
            </a:r>
            <a:r>
              <a:rPr lang="en-CA" sz="1400" dirty="0" smtClean="0">
                <a:latin typeface="Consolas" panose="020B0609020204030204" pitchFamily="49" charset="0"/>
              </a:rPr>
              <a:t>{ ?? };</a:t>
            </a:r>
          </a:p>
          <a:p>
            <a:pPr marL="1257300" lvl="3" indent="0">
              <a:buNone/>
            </a:pPr>
            <a:r>
              <a:rPr lang="en-CA" sz="1400" dirty="0" smtClean="0">
                <a:latin typeface="Consolas" panose="020B0609020204030204" pitchFamily="49" charset="0"/>
              </a:rPr>
              <a:t>    double *data{ new double[</a:t>
            </a:r>
            <a:r>
              <a:rPr lang="en-CA" sz="1400" dirty="0" err="1" smtClean="0">
                <a:latin typeface="Consolas" panose="020B0609020204030204" pitchFamily="49" charset="0"/>
              </a:rPr>
              <a:t>data_capacity</a:t>
            </a:r>
            <a:r>
              <a:rPr lang="en-CA" sz="1400" dirty="0" smtClean="0">
                <a:latin typeface="Consolas" panose="020B0609020204030204" pitchFamily="49" charset="0"/>
              </a:rPr>
              <a:t>] };</a:t>
            </a:r>
          </a:p>
          <a:p>
            <a:pPr marL="1257300" lvl="3" indent="0">
              <a:buNone/>
            </a:pPr>
            <a:endParaRPr lang="en-CA" sz="1400" dirty="0" smtClean="0">
              <a:latin typeface="Consolas" panose="020B0609020204030204" pitchFamily="49" charset="0"/>
            </a:endParaRPr>
          </a:p>
          <a:p>
            <a:pPr marL="1257300" lvl="3" indent="0">
              <a:buNone/>
            </a:pPr>
            <a:r>
              <a:rPr lang="en-CA" sz="1400" dirty="0" smtClean="0">
                <a:latin typeface="Consolas" panose="020B0609020204030204" pitchFamily="49" charset="0"/>
              </a:rPr>
              <a:t>    while ( true ) {</a:t>
            </a:r>
          </a:p>
          <a:p>
            <a:pPr marL="1257300" lvl="3" indent="0">
              <a:buNone/>
            </a:pPr>
            <a:r>
              <a:rPr lang="en-CA" sz="1400" dirty="0" smtClean="0">
                <a:latin typeface="Consolas" panose="020B0609020204030204" pitchFamily="49" charset="0"/>
              </a:rPr>
              <a:t>        </a:t>
            </a:r>
            <a:r>
              <a:rPr lang="en-CA" sz="1400" dirty="0">
                <a:latin typeface="Consolas" panose="020B0609020204030204" pitchFamily="49" charset="0"/>
              </a:rPr>
              <a:t>double x{};</a:t>
            </a:r>
          </a:p>
          <a:p>
            <a:pPr marL="1257300" lvl="3" indent="0">
              <a:buNone/>
            </a:pPr>
            <a:r>
              <a:rPr lang="en-CA" sz="1400" dirty="0">
                <a:latin typeface="Consolas" panose="020B0609020204030204" pitchFamily="49" charset="0"/>
              </a:rPr>
              <a:t>   </a:t>
            </a:r>
            <a:r>
              <a:rPr lang="en-CA" sz="1400" dirty="0" smtClean="0">
                <a:latin typeface="Consolas" panose="020B0609020204030204" pitchFamily="49" charset="0"/>
              </a:rPr>
              <a:t>     </a:t>
            </a:r>
            <a:r>
              <a:rPr lang="en-CA" sz="1400" dirty="0" err="1">
                <a:latin typeface="Consolas" panose="020B0609020204030204" pitchFamily="49" charset="0"/>
              </a:rPr>
              <a:t>std</a:t>
            </a:r>
            <a:r>
              <a:rPr lang="en-CA" sz="1400" dirty="0">
                <a:latin typeface="Consolas" panose="020B0609020204030204" pitchFamily="49" charset="0"/>
              </a:rPr>
              <a:t>::</a:t>
            </a:r>
            <a:r>
              <a:rPr lang="en-CA" sz="1400" dirty="0" err="1">
                <a:latin typeface="Consolas" panose="020B0609020204030204" pitchFamily="49" charset="0"/>
              </a:rPr>
              <a:t>cout</a:t>
            </a:r>
            <a:r>
              <a:rPr lang="en-CA" sz="1400" dirty="0">
                <a:latin typeface="Consolas" panose="020B0609020204030204" pitchFamily="49" charset="0"/>
              </a:rPr>
              <a:t> &lt;&lt; "Enter </a:t>
            </a:r>
            <a:r>
              <a:rPr lang="en-CA" sz="1400" dirty="0" smtClean="0">
                <a:latin typeface="Consolas" panose="020B0609020204030204" pitchFamily="49" charset="0"/>
              </a:rPr>
              <a:t>a number </a:t>
            </a:r>
            <a:r>
              <a:rPr lang="en-CA" sz="1400" dirty="0">
                <a:latin typeface="Consolas" panose="020B0609020204030204" pitchFamily="49" charset="0"/>
              </a:rPr>
              <a:t>(&lt;= 0 to quit): ";</a:t>
            </a:r>
          </a:p>
          <a:p>
            <a:pPr marL="1257300" lvl="3" indent="0">
              <a:buNone/>
            </a:pPr>
            <a:r>
              <a:rPr lang="en-CA" sz="1400" dirty="0">
                <a:latin typeface="Consolas" panose="020B0609020204030204" pitchFamily="49" charset="0"/>
              </a:rPr>
              <a:t>    </a:t>
            </a:r>
            <a:r>
              <a:rPr lang="en-CA" sz="1400" dirty="0" smtClean="0">
                <a:latin typeface="Consolas" panose="020B0609020204030204" pitchFamily="49" charset="0"/>
              </a:rPr>
              <a:t>    </a:t>
            </a:r>
            <a:r>
              <a:rPr lang="en-CA" sz="1400" dirty="0" err="1" smtClean="0">
                <a:latin typeface="Consolas" panose="020B0609020204030204" pitchFamily="49" charset="0"/>
              </a:rPr>
              <a:t>std</a:t>
            </a:r>
            <a:r>
              <a:rPr lang="en-CA" sz="1400" dirty="0">
                <a:latin typeface="Consolas" panose="020B0609020204030204" pitchFamily="49" charset="0"/>
              </a:rPr>
              <a:t>::</a:t>
            </a:r>
            <a:r>
              <a:rPr lang="en-CA" sz="1400" dirty="0" err="1">
                <a:latin typeface="Consolas" panose="020B0609020204030204" pitchFamily="49" charset="0"/>
              </a:rPr>
              <a:t>cin</a:t>
            </a:r>
            <a:r>
              <a:rPr lang="en-CA" sz="1400" dirty="0">
                <a:latin typeface="Consolas" panose="020B0609020204030204" pitchFamily="49" charset="0"/>
              </a:rPr>
              <a:t> &gt;&gt; x;</a:t>
            </a:r>
          </a:p>
          <a:p>
            <a:pPr marL="1257300" lvl="3" indent="0">
              <a:buNone/>
            </a:pPr>
            <a:endParaRPr lang="en-CA" sz="1400" dirty="0">
              <a:latin typeface="Consolas" panose="020B0609020204030204" pitchFamily="49" charset="0"/>
            </a:endParaRPr>
          </a:p>
          <a:p>
            <a:pPr marL="1257300" lvl="3" indent="0">
              <a:buNone/>
            </a:pPr>
            <a:r>
              <a:rPr lang="en-CA" sz="1400" dirty="0" smtClean="0">
                <a:latin typeface="Consolas" panose="020B0609020204030204" pitchFamily="49" charset="0"/>
              </a:rPr>
              <a:t>        </a:t>
            </a:r>
            <a:r>
              <a:rPr lang="en-CA" sz="1400" dirty="0">
                <a:latin typeface="Consolas" panose="020B0609020204030204" pitchFamily="49" charset="0"/>
              </a:rPr>
              <a:t>if ( x &lt;= 0.0 ) {</a:t>
            </a:r>
          </a:p>
          <a:p>
            <a:pPr marL="1257300" lvl="3" indent="0">
              <a:buNone/>
            </a:pPr>
            <a:r>
              <a:rPr lang="en-CA" sz="1400" dirty="0">
                <a:latin typeface="Consolas" panose="020B0609020204030204" pitchFamily="49" charset="0"/>
              </a:rPr>
              <a:t>    </a:t>
            </a:r>
            <a:r>
              <a:rPr lang="en-CA" sz="1400" dirty="0" smtClean="0">
                <a:latin typeface="Consolas" panose="020B0609020204030204" pitchFamily="49" charset="0"/>
              </a:rPr>
              <a:t>        </a:t>
            </a:r>
            <a:r>
              <a:rPr lang="en-CA" sz="1400" dirty="0">
                <a:latin typeface="Consolas" panose="020B0609020204030204" pitchFamily="49" charset="0"/>
              </a:rPr>
              <a:t>break;</a:t>
            </a:r>
          </a:p>
          <a:p>
            <a:pPr marL="1257300" lvl="3" indent="0">
              <a:buNone/>
            </a:pPr>
            <a:r>
              <a:rPr lang="en-CA" sz="1400" dirty="0">
                <a:latin typeface="Consolas" panose="020B0609020204030204" pitchFamily="49" charset="0"/>
              </a:rPr>
              <a:t>    </a:t>
            </a:r>
            <a:r>
              <a:rPr lang="en-CA" sz="1400" dirty="0" smtClean="0">
                <a:latin typeface="Consolas" panose="020B0609020204030204" pitchFamily="49" charset="0"/>
              </a:rPr>
              <a:t>    }</a:t>
            </a:r>
            <a:endParaRPr lang="en-CA" sz="1400" dirty="0">
              <a:latin typeface="Consolas" panose="020B0609020204030204" pitchFamily="49" charset="0"/>
            </a:endParaRPr>
          </a:p>
          <a:p>
            <a:pPr marL="1257300" lvl="3" indent="0">
              <a:buNone/>
            </a:pPr>
            <a:endParaRPr lang="en-CA" sz="1400" dirty="0">
              <a:latin typeface="Consolas" panose="020B0609020204030204" pitchFamily="49" charset="0"/>
            </a:endParaRPr>
          </a:p>
          <a:p>
            <a:pPr marL="1257300" lvl="3" indent="0">
              <a:buNone/>
            </a:pPr>
            <a:r>
              <a:rPr lang="en-CA" sz="1400" dirty="0" smtClean="0">
                <a:latin typeface="Consolas" panose="020B0609020204030204" pitchFamily="49" charset="0"/>
              </a:rPr>
              <a:t>        // Store the new datum 'x'</a:t>
            </a:r>
          </a:p>
          <a:p>
            <a:pPr marL="1257300" lvl="3" indent="0">
              <a:buNone/>
            </a:pPr>
            <a:r>
              <a:rPr lang="en-US" sz="1400" dirty="0">
                <a:latin typeface="Consolas" panose="020B0609020204030204" pitchFamily="49" charset="0"/>
              </a:rPr>
              <a:t> </a:t>
            </a:r>
            <a:r>
              <a:rPr lang="en-US" sz="1400" dirty="0" smtClean="0">
                <a:latin typeface="Consolas" panose="020B0609020204030204" pitchFamily="49" charset="0"/>
              </a:rPr>
              <a:t>   }</a:t>
            </a:r>
            <a:endParaRPr lang="en-CA" sz="1400" dirty="0">
              <a:latin typeface="Consolas" panose="020B0609020204030204" pitchFamily="49" charset="0"/>
            </a:endParaRPr>
          </a:p>
          <a:p>
            <a:pPr marL="1257300" lvl="3" indent="0">
              <a:buNone/>
            </a:pPr>
            <a:endParaRPr lang="en-CA" sz="1400" dirty="0">
              <a:latin typeface="Consolas" panose="020B0609020204030204" pitchFamily="49" charset="0"/>
            </a:endParaRPr>
          </a:p>
          <a:p>
            <a:pPr marL="1257300" lvl="3" indent="0">
              <a:buNone/>
            </a:pPr>
            <a:r>
              <a:rPr lang="en-US" sz="1400" dirty="0" smtClean="0">
                <a:latin typeface="Consolas" panose="020B0609020204030204" pitchFamily="49" charset="0"/>
              </a:rPr>
              <a:t>    </a:t>
            </a:r>
            <a:r>
              <a:rPr lang="en-US" sz="1400" dirty="0" err="1" smtClean="0">
                <a:latin typeface="Consolas" panose="020B0609020204030204" pitchFamily="49" charset="0"/>
              </a:rPr>
              <a:t>print_array</a:t>
            </a:r>
            <a:r>
              <a:rPr lang="en-US" sz="1400" dirty="0" smtClean="0">
                <a:latin typeface="Consolas" panose="020B0609020204030204" pitchFamily="49" charset="0"/>
              </a:rPr>
              <a:t>( data, </a:t>
            </a:r>
            <a:r>
              <a:rPr lang="en-US" sz="1400" dirty="0" err="1" smtClean="0">
                <a:latin typeface="Consolas" panose="020B0609020204030204" pitchFamily="49" charset="0"/>
              </a:rPr>
              <a:t>data_size</a:t>
            </a:r>
            <a:r>
              <a:rPr lang="en-US" sz="1400" dirty="0" smtClean="0">
                <a:latin typeface="Consolas" panose="020B0609020204030204" pitchFamily="49" charset="0"/>
              </a:rPr>
              <a:t> );</a:t>
            </a:r>
            <a:endParaRPr lang="en-CA" sz="1400" dirty="0">
              <a:latin typeface="Consolas" panose="020B0609020204030204" pitchFamily="49" charset="0"/>
            </a:endParaRPr>
          </a:p>
          <a:p>
            <a:pPr marL="1257300" lvl="3" indent="0">
              <a:buNone/>
            </a:pPr>
            <a:r>
              <a:rPr lang="en-US" sz="1400" dirty="0">
                <a:latin typeface="Consolas" panose="020B0609020204030204" pitchFamily="49" charset="0"/>
              </a:rPr>
              <a:t> </a:t>
            </a:r>
            <a:r>
              <a:rPr lang="en-US" sz="1400" dirty="0" smtClean="0">
                <a:latin typeface="Consolas" panose="020B0609020204030204" pitchFamily="49" charset="0"/>
              </a:rPr>
              <a:t>   delete[] data;</a:t>
            </a:r>
          </a:p>
          <a:p>
            <a:pPr marL="1257300" lvl="3" indent="0">
              <a:buNone/>
            </a:pPr>
            <a:r>
              <a:rPr lang="en-US" sz="1400" dirty="0" smtClean="0">
                <a:latin typeface="Consolas" panose="020B0609020204030204" pitchFamily="49" charset="0"/>
              </a:rPr>
              <a:t>    data = </a:t>
            </a:r>
            <a:r>
              <a:rPr lang="en-US" sz="1400" dirty="0" err="1" smtClean="0">
                <a:latin typeface="Consolas" panose="020B0609020204030204" pitchFamily="49" charset="0"/>
              </a:rPr>
              <a:t>nullptr</a:t>
            </a:r>
            <a:r>
              <a:rPr lang="en-US" sz="1400" dirty="0" smtClean="0">
                <a:latin typeface="Consolas" panose="020B0609020204030204" pitchFamily="49" charset="0"/>
              </a:rPr>
              <a:t>;</a:t>
            </a:r>
          </a:p>
          <a:p>
            <a:pPr marL="1257300" lvl="3" indent="0">
              <a:buNone/>
            </a:pPr>
            <a:endParaRPr lang="en-CA" sz="1400" dirty="0">
              <a:latin typeface="Consolas" panose="020B0609020204030204" pitchFamily="49" charset="0"/>
            </a:endParaRPr>
          </a:p>
          <a:p>
            <a:pPr marL="1257300" lvl="3" indent="0">
              <a:buNone/>
            </a:pPr>
            <a:r>
              <a:rPr lang="en-CA" sz="1400" dirty="0">
                <a:latin typeface="Consolas" panose="020B0609020204030204" pitchFamily="49" charset="0"/>
              </a:rPr>
              <a:t>  </a:t>
            </a:r>
            <a:r>
              <a:rPr lang="en-CA" sz="1400" dirty="0" smtClean="0">
                <a:latin typeface="Consolas" panose="020B0609020204030204" pitchFamily="49" charset="0"/>
              </a:rPr>
              <a:t>  return </a:t>
            </a:r>
            <a:r>
              <a:rPr lang="en-CA" sz="1400" dirty="0">
                <a:latin typeface="Consolas" panose="020B0609020204030204" pitchFamily="49" charset="0"/>
              </a:rPr>
              <a:t>0;</a:t>
            </a:r>
          </a:p>
          <a:p>
            <a:pPr marL="1257300" lvl="3" indent="0">
              <a:buNone/>
            </a:pPr>
            <a:r>
              <a:rPr lang="en-CA" sz="1400" dirty="0">
                <a:latin typeface="Consolas" panose="020B0609020204030204" pitchFamily="49" charset="0"/>
              </a:rPr>
              <a:t>}</a:t>
            </a:r>
            <a:endParaRPr lang="en-CA" sz="1400" dirty="0">
              <a:latin typeface="Consolas" panose="020B0609020204030204" pitchFamily="49" charset="0"/>
              <a:cs typeface="Consolas" panose="020B0609020204030204" pitchFamily="49" charset="0"/>
            </a:endParaRPr>
          </a:p>
        </p:txBody>
      </p:sp>
      <p:sp>
        <p:nvSpPr>
          <p:cNvPr id="4" name="Rounded Rectangle 3"/>
          <p:cNvSpPr/>
          <p:nvPr/>
        </p:nvSpPr>
        <p:spPr>
          <a:xfrm>
            <a:off x="2123728" y="1340768"/>
            <a:ext cx="4248472" cy="5040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5"/>
          <p:cNvSpPr/>
          <p:nvPr/>
        </p:nvSpPr>
        <p:spPr>
          <a:xfrm>
            <a:off x="1907704" y="2132856"/>
            <a:ext cx="5400600" cy="28803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2141484" y="5148314"/>
            <a:ext cx="3150596" cy="83647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44532199"/>
      </p:ext>
    </p:extLst>
  </p:cSld>
  <p:clrMapOvr>
    <a:masterClrMapping/>
  </p:clrMapOvr>
  <mc:AlternateContent xmlns:mc="http://schemas.openxmlformats.org/markup-compatibility/2006">
    <mc:Choice xmlns:p14="http://schemas.microsoft.com/office/powerpoint/2010/main" Requires="p14">
      <p:transition spd="slow" p14:dur="2000" advTm="70054"/>
    </mc:Choice>
    <mc:Fallback>
      <p:transition spd="slow" advTm="70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4" grpId="0" animBg="1"/>
      <p:bldP spid="4" grpId="1" animBg="1"/>
      <p:bldP spid="6" grpId="0" animBg="1"/>
      <p:bldP spid="6" grpId="1"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set up</a:t>
            </a:r>
            <a:endParaRPr lang="en-CA" dirty="0"/>
          </a:p>
        </p:txBody>
      </p:sp>
      <p:sp>
        <p:nvSpPr>
          <p:cNvPr id="3" name="Content Placeholder 2"/>
          <p:cNvSpPr>
            <a:spLocks noGrp="1"/>
          </p:cNvSpPr>
          <p:nvPr>
            <p:ph idx="1"/>
          </p:nvPr>
        </p:nvSpPr>
        <p:spPr/>
        <p:txBody>
          <a:bodyPr/>
          <a:lstStyle/>
          <a:p>
            <a:r>
              <a:rPr lang="en-US" dirty="0" smtClean="0"/>
              <a:t>Let us start with an array of capacity 10:</a:t>
            </a:r>
          </a:p>
          <a:p>
            <a:pPr marL="857250" lvl="2" indent="0">
              <a:buNone/>
            </a:pP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a:t>
            </a:r>
            <a:r>
              <a:rPr lang="en-US" sz="1600" dirty="0" err="1" smtClean="0">
                <a:latin typeface="Consolas" panose="020B0609020204030204" pitchFamily="49" charset="0"/>
              </a:rPr>
              <a:t>data_capacity</a:t>
            </a:r>
            <a:r>
              <a:rPr lang="en-US" sz="1600" dirty="0" smtClean="0">
                <a:latin typeface="Consolas" panose="020B0609020204030204" pitchFamily="49" charset="0"/>
              </a:rPr>
              <a:t>{ 10 };</a:t>
            </a:r>
          </a:p>
          <a:p>
            <a:pPr marL="857250" lvl="2" indent="0">
              <a:buNone/>
            </a:pPr>
            <a:r>
              <a:rPr lang="en-US" sz="1600" dirty="0" smtClean="0">
                <a:latin typeface="Consolas" panose="020B0609020204030204" pitchFamily="49" charset="0"/>
              </a:rPr>
              <a:t>double *data{ new double[</a:t>
            </a:r>
            <a:r>
              <a:rPr lang="en-US" sz="1600" dirty="0" err="1" smtClean="0">
                <a:latin typeface="Consolas" panose="020B0609020204030204" pitchFamily="49" charset="0"/>
              </a:rPr>
              <a:t>data_capacity</a:t>
            </a:r>
            <a:r>
              <a:rPr lang="en-US" sz="1600" dirty="0" smtClean="0">
                <a:latin typeface="Consolas" panose="020B0609020204030204" pitchFamily="49" charset="0"/>
              </a:rPr>
              <a:t>] };</a:t>
            </a:r>
          </a:p>
          <a:p>
            <a:pPr marL="457200" lvl="1" indent="0">
              <a:buNone/>
            </a:pPr>
            <a:endParaRPr lang="en-US" dirty="0" smtClean="0"/>
          </a:p>
          <a:p>
            <a:r>
              <a:rPr lang="en-US" dirty="0" smtClean="0"/>
              <a:t>While the capacity is 10,</a:t>
            </a:r>
            <a:br>
              <a:rPr lang="en-US" dirty="0" smtClean="0"/>
            </a:br>
            <a:r>
              <a:rPr lang="en-US" dirty="0" smtClean="0"/>
              <a:t> 	we have not yet entered any data into this array</a:t>
            </a:r>
          </a:p>
          <a:p>
            <a:pPr lvl="1"/>
            <a:r>
              <a:rPr lang="en-US" dirty="0" smtClean="0"/>
              <a:t>We need a second variable storing how many values have been stored in the array</a:t>
            </a:r>
          </a:p>
          <a:p>
            <a:pPr marL="857250" lvl="2" indent="0">
              <a:buNone/>
            </a:pP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size_t</a:t>
            </a:r>
            <a:r>
              <a:rPr lang="en-US" sz="1600" dirty="0">
                <a:solidFill>
                  <a:prstClr val="black"/>
                </a:solidFill>
                <a:latin typeface="Consolas" panose="020B0609020204030204" pitchFamily="49" charset="0"/>
              </a:rPr>
              <a:t> </a:t>
            </a:r>
            <a:r>
              <a:rPr lang="en-US" sz="1600" dirty="0" err="1" smtClean="0">
                <a:solidFill>
                  <a:prstClr val="black"/>
                </a:solidFill>
                <a:latin typeface="Consolas" panose="020B0609020204030204" pitchFamily="49" charset="0"/>
              </a:rPr>
              <a:t>data_size</a:t>
            </a:r>
            <a:r>
              <a:rPr lang="en-US" sz="1600" dirty="0" smtClean="0">
                <a:solidFill>
                  <a:prstClr val="black"/>
                </a:solidFill>
                <a:latin typeface="Consolas" panose="020B0609020204030204" pitchFamily="49" charset="0"/>
              </a:rPr>
              <a:t>{ </a:t>
            </a:r>
            <a:r>
              <a:rPr lang="en-US" sz="1600" dirty="0">
                <a:solidFill>
                  <a:prstClr val="black"/>
                </a:solidFill>
                <a:latin typeface="Consolas" panose="020B0609020204030204" pitchFamily="49" charset="0"/>
              </a:rPr>
              <a:t>10 };</a:t>
            </a:r>
          </a:p>
          <a:p>
            <a:pPr lvl="1"/>
            <a:endParaRPr lang="en-US" dirty="0" smtClean="0"/>
          </a:p>
          <a:p>
            <a:pPr lvl="1"/>
            <a:endParaRPr lang="en-US" dirty="0" smtClean="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79029793"/>
      </p:ext>
    </p:extLst>
  </p:cSld>
  <p:clrMapOvr>
    <a:masterClrMapping/>
  </p:clrMapOvr>
  <mc:AlternateContent xmlns:mc="http://schemas.openxmlformats.org/markup-compatibility/2006">
    <mc:Choice xmlns:p14="http://schemas.microsoft.com/office/powerpoint/2010/main" Requires="p14">
      <p:transition spd="slow" p14:dur="2000" advTm="78425"/>
    </mc:Choice>
    <mc:Fallback>
      <p:transition spd="slow" advTm="78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set up</a:t>
            </a:r>
            <a:endParaRPr lang="en-CA" dirty="0"/>
          </a:p>
        </p:txBody>
      </p:sp>
      <p:sp>
        <p:nvSpPr>
          <p:cNvPr id="3" name="Content Placeholder 2"/>
          <p:cNvSpPr>
            <a:spLocks noGrp="1"/>
          </p:cNvSpPr>
          <p:nvPr>
            <p:ph idx="1"/>
          </p:nvPr>
        </p:nvSpPr>
        <p:spPr/>
        <p:txBody>
          <a:bodyPr/>
          <a:lstStyle/>
          <a:p>
            <a:r>
              <a:rPr lang="en-US" dirty="0" smtClean="0"/>
              <a:t>Thus, our initial set-up looks like the following:</a:t>
            </a:r>
          </a:p>
          <a:p>
            <a:pPr marL="0" indent="0">
              <a:buNone/>
            </a:pP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77569251"/>
              </p:ext>
            </p:extLst>
          </p:nvPr>
        </p:nvGraphicFramePr>
        <p:xfrm>
          <a:off x="683568" y="2420888"/>
          <a:ext cx="4104456" cy="1950720"/>
        </p:xfrm>
        <a:graphic>
          <a:graphicData uri="http://schemas.openxmlformats.org/drawingml/2006/table">
            <a:tbl>
              <a:tblPr firstRow="1" bandRow="1">
                <a:tableStyleId>{2D5ABB26-0587-4C30-8999-92F81FD0307C}</a:tableStyleId>
              </a:tblPr>
              <a:tblGrid>
                <a:gridCol w="1152128"/>
                <a:gridCol w="1296144"/>
                <a:gridCol w="1656184"/>
              </a:tblGrid>
              <a:tr h="0">
                <a:tc>
                  <a:txBody>
                    <a:bodyPr/>
                    <a:lstStyle/>
                    <a:p>
                      <a:r>
                        <a:rPr lang="en-US" sz="1600" dirty="0" smtClean="0">
                          <a:latin typeface="Consolas" panose="020B0609020204030204" pitchFamily="49" charset="0"/>
                        </a:rPr>
                        <a:t>0xffffffc0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0xffffffc8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0xffffffd0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0xffffffd8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0xffffffe0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0xffffffe8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data_size</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0xfffffff0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70C0"/>
                          </a:solidFill>
                          <a:latin typeface="Consolas" panose="020B0609020204030204" pitchFamily="49" charset="0"/>
                        </a:rPr>
                        <a:t>0x4b993ac0</a:t>
                      </a:r>
                      <a:endParaRPr lang="en-CA" sz="1600" dirty="0" smtClean="0">
                        <a:solidFill>
                          <a:srgbClr val="0070C0"/>
                        </a:solidFill>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0xfffffff8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10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data_capacity</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688649779"/>
              </p:ext>
            </p:extLst>
          </p:nvPr>
        </p:nvGraphicFramePr>
        <p:xfrm>
          <a:off x="4932040" y="2492896"/>
          <a:ext cx="3672408" cy="2438400"/>
        </p:xfrm>
        <a:graphic>
          <a:graphicData uri="http://schemas.openxmlformats.org/drawingml/2006/table">
            <a:tbl>
              <a:tblPr firstRow="1" bandRow="1">
                <a:tableStyleId>{2D5ABB26-0587-4C30-8999-92F81FD0307C}</a:tableStyleId>
              </a:tblPr>
              <a:tblGrid>
                <a:gridCol w="1152128"/>
                <a:gridCol w="1296144"/>
                <a:gridCol w="1224136"/>
              </a:tblGrid>
              <a:tr h="0">
                <a:tc>
                  <a:txBody>
                    <a:bodyPr/>
                    <a:lstStyle/>
                    <a:p>
                      <a:r>
                        <a:rPr lang="en-US" sz="1600" dirty="0" smtClean="0">
                          <a:solidFill>
                            <a:srgbClr val="0070C0"/>
                          </a:solidFill>
                          <a:latin typeface="Consolas" panose="020B0609020204030204" pitchFamily="49" charset="0"/>
                        </a:rPr>
                        <a:t>0x4b993ac0</a:t>
                      </a:r>
                      <a:endParaRPr lang="en-CA" sz="1600" dirty="0">
                        <a:solidFill>
                          <a:srgbClr val="0070C0"/>
                        </a:solidFill>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0x4b993ac8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data[1]</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0x4b993ad0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data[2]</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0x4b993ad8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t>?</a:t>
                      </a:r>
                      <a:endParaRPr lang="en-CA"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data[3]</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0x4b993ae0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t>?</a:t>
                      </a:r>
                      <a:endParaRPr lang="en-CA"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data[4]</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0x4b993ae8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t>?</a:t>
                      </a:r>
                      <a:endParaRPr lang="en-CA"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data[5]</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0x4b993af0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t>?</a:t>
                      </a:r>
                      <a:endParaRPr lang="en-CA"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0x4b993af8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t>?</a:t>
                      </a:r>
                      <a:endParaRPr lang="en-CA"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data[7]</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0x4b993b00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t>?</a:t>
                      </a:r>
                      <a:endParaRPr lang="en-CA"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data[8]</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0x4b993b08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data[9]</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50520378"/>
      </p:ext>
    </p:extLst>
  </p:cSld>
  <p:clrMapOvr>
    <a:masterClrMapping/>
  </p:clrMapOvr>
  <mc:AlternateContent xmlns:mc="http://schemas.openxmlformats.org/markup-compatibility/2006">
    <mc:Choice xmlns:p14="http://schemas.microsoft.com/office/powerpoint/2010/main" Requires="p14">
      <p:transition spd="slow" p14:dur="2000" advTm="50292"/>
    </mc:Choice>
    <mc:Fallback>
      <p:transition spd="slow" advTm="50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set up</a:t>
            </a:r>
            <a:endParaRPr lang="en-CA" dirty="0"/>
          </a:p>
        </p:txBody>
      </p:sp>
      <p:sp>
        <p:nvSpPr>
          <p:cNvPr id="3" name="Content Placeholder 2"/>
          <p:cNvSpPr>
            <a:spLocks noGrp="1"/>
          </p:cNvSpPr>
          <p:nvPr>
            <p:ph idx="1"/>
          </p:nvPr>
        </p:nvSpPr>
        <p:spPr>
          <a:xfrm>
            <a:off x="457200" y="1063277"/>
            <a:ext cx="8229600" cy="4525963"/>
          </a:xfrm>
        </p:spPr>
        <p:txBody>
          <a:bodyPr>
            <a:noAutofit/>
          </a:bodyPr>
          <a:lstStyle/>
          <a:p>
            <a:pPr marL="1257300" lvl="3" indent="0">
              <a:buNone/>
            </a:pPr>
            <a:r>
              <a:rPr lang="en-CA" sz="1400" dirty="0" err="1" smtClean="0">
                <a:latin typeface="Consolas" panose="020B0609020204030204" pitchFamily="49" charset="0"/>
              </a:rPr>
              <a:t>int</a:t>
            </a:r>
            <a:r>
              <a:rPr lang="en-CA" sz="1400" dirty="0" smtClean="0">
                <a:latin typeface="Consolas" panose="020B0609020204030204" pitchFamily="49" charset="0"/>
              </a:rPr>
              <a:t> </a:t>
            </a:r>
            <a:r>
              <a:rPr lang="en-CA" sz="1400" dirty="0">
                <a:latin typeface="Consolas" panose="020B0609020204030204" pitchFamily="49" charset="0"/>
              </a:rPr>
              <a:t>main() {</a:t>
            </a:r>
          </a:p>
          <a:p>
            <a:pPr marL="1257300" lvl="3" indent="0">
              <a:buNone/>
            </a:pPr>
            <a:r>
              <a:rPr lang="en-CA" sz="1400" dirty="0">
                <a:latin typeface="Consolas" panose="020B0609020204030204" pitchFamily="49" charset="0"/>
              </a:rPr>
              <a:t>  </a:t>
            </a:r>
            <a:r>
              <a:rPr lang="en-CA" sz="1400" dirty="0" smtClean="0">
                <a:latin typeface="Consolas" panose="020B0609020204030204" pitchFamily="49" charset="0"/>
              </a:rPr>
              <a:t>  </a:t>
            </a:r>
            <a:r>
              <a:rPr lang="en-CA" sz="1400" dirty="0" err="1" smtClean="0">
                <a:latin typeface="Consolas" panose="020B0609020204030204" pitchFamily="49" charset="0"/>
              </a:rPr>
              <a:t>std</a:t>
            </a:r>
            <a:r>
              <a:rPr lang="en-CA" sz="1400" dirty="0">
                <a:latin typeface="Consolas" panose="020B0609020204030204" pitchFamily="49" charset="0"/>
              </a:rPr>
              <a:t>::</a:t>
            </a:r>
            <a:r>
              <a:rPr lang="en-CA" sz="1400" dirty="0" err="1">
                <a:latin typeface="Consolas" panose="020B0609020204030204" pitchFamily="49" charset="0"/>
              </a:rPr>
              <a:t>size_t</a:t>
            </a:r>
            <a:r>
              <a:rPr lang="en-CA" sz="1400" dirty="0">
                <a:latin typeface="Consolas" panose="020B0609020204030204" pitchFamily="49" charset="0"/>
              </a:rPr>
              <a:t> </a:t>
            </a:r>
            <a:r>
              <a:rPr lang="en-CA" sz="1400" dirty="0" err="1">
                <a:latin typeface="Consolas" panose="020B0609020204030204" pitchFamily="49" charset="0"/>
              </a:rPr>
              <a:t>data_capacity</a:t>
            </a:r>
            <a:r>
              <a:rPr lang="en-CA" sz="1400" dirty="0">
                <a:latin typeface="Consolas" panose="020B0609020204030204" pitchFamily="49" charset="0"/>
              </a:rPr>
              <a:t>{ 10 };</a:t>
            </a:r>
          </a:p>
          <a:p>
            <a:pPr marL="1257300" lvl="3" indent="0">
              <a:buNone/>
            </a:pPr>
            <a:r>
              <a:rPr lang="en-CA" sz="1400" dirty="0">
                <a:latin typeface="Consolas" panose="020B0609020204030204" pitchFamily="49" charset="0"/>
              </a:rPr>
              <a:t>  </a:t>
            </a:r>
            <a:r>
              <a:rPr lang="en-CA" sz="1400" dirty="0" smtClean="0">
                <a:latin typeface="Consolas" panose="020B0609020204030204" pitchFamily="49" charset="0"/>
              </a:rPr>
              <a:t>  double </a:t>
            </a:r>
            <a:r>
              <a:rPr lang="en-CA" sz="1400" dirty="0">
                <a:latin typeface="Consolas" panose="020B0609020204030204" pitchFamily="49" charset="0"/>
              </a:rPr>
              <a:t>*data{ new double[</a:t>
            </a:r>
            <a:r>
              <a:rPr lang="en-CA" sz="1400" dirty="0" err="1">
                <a:latin typeface="Consolas" panose="020B0609020204030204" pitchFamily="49" charset="0"/>
              </a:rPr>
              <a:t>data_capacity</a:t>
            </a:r>
            <a:r>
              <a:rPr lang="en-CA" sz="1400" dirty="0">
                <a:latin typeface="Consolas" panose="020B0609020204030204" pitchFamily="49" charset="0"/>
              </a:rPr>
              <a:t>] };</a:t>
            </a:r>
          </a:p>
          <a:p>
            <a:pPr marL="1257300" lvl="3" indent="0">
              <a:buNone/>
            </a:pPr>
            <a:r>
              <a:rPr lang="en-CA" sz="1400" dirty="0">
                <a:latin typeface="Consolas" panose="020B0609020204030204" pitchFamily="49" charset="0"/>
              </a:rPr>
              <a:t> </a:t>
            </a:r>
            <a:r>
              <a:rPr lang="en-CA" sz="1400" dirty="0" smtClean="0">
                <a:latin typeface="Consolas" panose="020B0609020204030204" pitchFamily="49" charset="0"/>
              </a:rPr>
              <a:t>   </a:t>
            </a:r>
            <a:r>
              <a:rPr lang="en-CA" sz="1400" dirty="0" err="1">
                <a:latin typeface="Consolas" panose="020B0609020204030204" pitchFamily="49" charset="0"/>
              </a:rPr>
              <a:t>std</a:t>
            </a:r>
            <a:r>
              <a:rPr lang="en-CA" sz="1400" dirty="0">
                <a:latin typeface="Consolas" panose="020B0609020204030204" pitchFamily="49" charset="0"/>
              </a:rPr>
              <a:t>::</a:t>
            </a:r>
            <a:r>
              <a:rPr lang="en-CA" sz="1400" dirty="0" err="1">
                <a:latin typeface="Consolas" panose="020B0609020204030204" pitchFamily="49" charset="0"/>
              </a:rPr>
              <a:t>size_t</a:t>
            </a:r>
            <a:r>
              <a:rPr lang="en-CA" sz="1400" dirty="0">
                <a:latin typeface="Consolas" panose="020B0609020204030204" pitchFamily="49" charset="0"/>
              </a:rPr>
              <a:t> </a:t>
            </a:r>
            <a:r>
              <a:rPr lang="en-CA" sz="1400" dirty="0" err="1">
                <a:latin typeface="Consolas" panose="020B0609020204030204" pitchFamily="49" charset="0"/>
              </a:rPr>
              <a:t>data_size</a:t>
            </a:r>
            <a:r>
              <a:rPr lang="en-CA" sz="1400" dirty="0">
                <a:latin typeface="Consolas" panose="020B0609020204030204" pitchFamily="49" charset="0"/>
              </a:rPr>
              <a:t>{0};</a:t>
            </a:r>
          </a:p>
          <a:p>
            <a:pPr marL="1257300" lvl="3" indent="0">
              <a:buNone/>
            </a:pPr>
            <a:endParaRPr lang="en-CA" sz="1100" dirty="0">
              <a:latin typeface="Consolas" panose="020B0609020204030204" pitchFamily="49" charset="0"/>
            </a:endParaRPr>
          </a:p>
          <a:p>
            <a:pPr marL="1257300" lvl="3" indent="0">
              <a:buNone/>
            </a:pPr>
            <a:r>
              <a:rPr lang="en-CA" sz="1400" dirty="0" smtClean="0">
                <a:latin typeface="Consolas" panose="020B0609020204030204" pitchFamily="49" charset="0"/>
              </a:rPr>
              <a:t>    </a:t>
            </a:r>
            <a:r>
              <a:rPr lang="en-CA" sz="1400" dirty="0">
                <a:latin typeface="Consolas" panose="020B0609020204030204" pitchFamily="49" charset="0"/>
              </a:rPr>
              <a:t>while ( true ) {</a:t>
            </a:r>
          </a:p>
          <a:p>
            <a:pPr marL="1257300" lvl="3" indent="0">
              <a:buNone/>
            </a:pPr>
            <a:r>
              <a:rPr lang="en-CA" sz="1400" dirty="0">
                <a:latin typeface="Consolas" panose="020B0609020204030204" pitchFamily="49" charset="0"/>
              </a:rPr>
              <a:t>  </a:t>
            </a:r>
            <a:r>
              <a:rPr lang="en-CA" sz="1400" dirty="0" smtClean="0">
                <a:latin typeface="Consolas" panose="020B0609020204030204" pitchFamily="49" charset="0"/>
              </a:rPr>
              <a:t>      </a:t>
            </a:r>
            <a:r>
              <a:rPr lang="en-CA" sz="1400" dirty="0">
                <a:latin typeface="Consolas" panose="020B0609020204030204" pitchFamily="49" charset="0"/>
              </a:rPr>
              <a:t>double x{};</a:t>
            </a:r>
          </a:p>
          <a:p>
            <a:pPr marL="1257300" lvl="3" indent="0">
              <a:buNone/>
            </a:pPr>
            <a:r>
              <a:rPr lang="en-CA" sz="1400" dirty="0">
                <a:latin typeface="Consolas" panose="020B0609020204030204" pitchFamily="49" charset="0"/>
              </a:rPr>
              <a:t>   </a:t>
            </a:r>
            <a:r>
              <a:rPr lang="en-CA" sz="1400" dirty="0" smtClean="0">
                <a:latin typeface="Consolas" panose="020B0609020204030204" pitchFamily="49" charset="0"/>
              </a:rPr>
              <a:t>     </a:t>
            </a:r>
            <a:r>
              <a:rPr lang="en-CA" sz="1400" dirty="0" err="1">
                <a:latin typeface="Consolas" panose="020B0609020204030204" pitchFamily="49" charset="0"/>
              </a:rPr>
              <a:t>std</a:t>
            </a:r>
            <a:r>
              <a:rPr lang="en-CA" sz="1400" dirty="0">
                <a:latin typeface="Consolas" panose="020B0609020204030204" pitchFamily="49" charset="0"/>
              </a:rPr>
              <a:t>::</a:t>
            </a:r>
            <a:r>
              <a:rPr lang="en-CA" sz="1400" dirty="0" err="1">
                <a:latin typeface="Consolas" panose="020B0609020204030204" pitchFamily="49" charset="0"/>
              </a:rPr>
              <a:t>cout</a:t>
            </a:r>
            <a:r>
              <a:rPr lang="en-CA" sz="1400" dirty="0">
                <a:latin typeface="Consolas" panose="020B0609020204030204" pitchFamily="49" charset="0"/>
              </a:rPr>
              <a:t> &lt;&lt; "Enter </a:t>
            </a:r>
            <a:r>
              <a:rPr lang="en-CA" sz="1400" dirty="0" smtClean="0">
                <a:latin typeface="Consolas" panose="020B0609020204030204" pitchFamily="49" charset="0"/>
              </a:rPr>
              <a:t>a number </a:t>
            </a:r>
            <a:r>
              <a:rPr lang="en-CA" sz="1400" dirty="0">
                <a:latin typeface="Consolas" panose="020B0609020204030204" pitchFamily="49" charset="0"/>
              </a:rPr>
              <a:t>(&lt;= 0 to quit): ";</a:t>
            </a:r>
          </a:p>
          <a:p>
            <a:pPr marL="1257300" lvl="3" indent="0">
              <a:buNone/>
            </a:pPr>
            <a:r>
              <a:rPr lang="en-CA" sz="1400" dirty="0">
                <a:latin typeface="Consolas" panose="020B0609020204030204" pitchFamily="49" charset="0"/>
              </a:rPr>
              <a:t>    </a:t>
            </a:r>
            <a:r>
              <a:rPr lang="en-CA" sz="1400" dirty="0" smtClean="0">
                <a:latin typeface="Consolas" panose="020B0609020204030204" pitchFamily="49" charset="0"/>
              </a:rPr>
              <a:t>    </a:t>
            </a:r>
            <a:r>
              <a:rPr lang="en-CA" sz="1400" dirty="0" err="1" smtClean="0">
                <a:latin typeface="Consolas" panose="020B0609020204030204" pitchFamily="49" charset="0"/>
              </a:rPr>
              <a:t>std</a:t>
            </a:r>
            <a:r>
              <a:rPr lang="en-CA" sz="1400" dirty="0">
                <a:latin typeface="Consolas" panose="020B0609020204030204" pitchFamily="49" charset="0"/>
              </a:rPr>
              <a:t>::</a:t>
            </a:r>
            <a:r>
              <a:rPr lang="en-CA" sz="1400" dirty="0" err="1">
                <a:latin typeface="Consolas" panose="020B0609020204030204" pitchFamily="49" charset="0"/>
              </a:rPr>
              <a:t>cin</a:t>
            </a:r>
            <a:r>
              <a:rPr lang="en-CA" sz="1400" dirty="0">
                <a:latin typeface="Consolas" panose="020B0609020204030204" pitchFamily="49" charset="0"/>
              </a:rPr>
              <a:t> &gt;&gt; x;</a:t>
            </a:r>
          </a:p>
          <a:p>
            <a:pPr marL="1257300" lvl="3" indent="0">
              <a:buNone/>
            </a:pPr>
            <a:endParaRPr lang="en-CA" sz="1100" dirty="0">
              <a:latin typeface="Consolas" panose="020B0609020204030204" pitchFamily="49" charset="0"/>
            </a:endParaRPr>
          </a:p>
          <a:p>
            <a:pPr marL="1257300" lvl="3" indent="0">
              <a:buNone/>
            </a:pPr>
            <a:r>
              <a:rPr lang="en-CA" sz="1400" dirty="0" smtClean="0">
                <a:latin typeface="Consolas" panose="020B0609020204030204" pitchFamily="49" charset="0"/>
              </a:rPr>
              <a:t>        </a:t>
            </a:r>
            <a:r>
              <a:rPr lang="en-CA" sz="1400" dirty="0">
                <a:latin typeface="Consolas" panose="020B0609020204030204" pitchFamily="49" charset="0"/>
              </a:rPr>
              <a:t>if ( x &lt;= 0.0 ) {</a:t>
            </a:r>
          </a:p>
          <a:p>
            <a:pPr marL="1257300" lvl="3" indent="0">
              <a:buNone/>
            </a:pPr>
            <a:r>
              <a:rPr lang="en-CA" sz="1400" dirty="0">
                <a:latin typeface="Consolas" panose="020B0609020204030204" pitchFamily="49" charset="0"/>
              </a:rPr>
              <a:t>    </a:t>
            </a:r>
            <a:r>
              <a:rPr lang="en-CA" sz="1400" dirty="0" smtClean="0">
                <a:latin typeface="Consolas" panose="020B0609020204030204" pitchFamily="49" charset="0"/>
              </a:rPr>
              <a:t>        </a:t>
            </a:r>
            <a:r>
              <a:rPr lang="en-CA" sz="1400" dirty="0">
                <a:latin typeface="Consolas" panose="020B0609020204030204" pitchFamily="49" charset="0"/>
              </a:rPr>
              <a:t>break;</a:t>
            </a:r>
          </a:p>
          <a:p>
            <a:pPr marL="1257300" lvl="3" indent="0">
              <a:buNone/>
            </a:pPr>
            <a:r>
              <a:rPr lang="en-CA" sz="1400" dirty="0">
                <a:latin typeface="Consolas" panose="020B0609020204030204" pitchFamily="49" charset="0"/>
              </a:rPr>
              <a:t>    </a:t>
            </a:r>
            <a:r>
              <a:rPr lang="en-CA" sz="1400" dirty="0" smtClean="0">
                <a:latin typeface="Consolas" panose="020B0609020204030204" pitchFamily="49" charset="0"/>
              </a:rPr>
              <a:t>    }</a:t>
            </a:r>
            <a:endParaRPr lang="en-CA" sz="1400" dirty="0">
              <a:latin typeface="Consolas" panose="020B0609020204030204" pitchFamily="49" charset="0"/>
            </a:endParaRPr>
          </a:p>
          <a:p>
            <a:pPr marL="1257300" lvl="3" indent="0">
              <a:buNone/>
            </a:pPr>
            <a:endParaRPr lang="en-CA" sz="1100" dirty="0">
              <a:latin typeface="Consolas" panose="020B0609020204030204" pitchFamily="49" charset="0"/>
            </a:endParaRPr>
          </a:p>
          <a:p>
            <a:pPr marL="1257300" lvl="3" indent="0">
              <a:buNone/>
            </a:pPr>
            <a:r>
              <a:rPr lang="en-CA" sz="1400" dirty="0" smtClean="0">
                <a:latin typeface="Consolas" panose="020B0609020204030204" pitchFamily="49" charset="0"/>
              </a:rPr>
              <a:t>        // Store the new datum 'x'</a:t>
            </a:r>
          </a:p>
          <a:p>
            <a:pPr marL="1257300" lvl="3" indent="0">
              <a:buNone/>
            </a:pPr>
            <a:r>
              <a:rPr lang="en-US" sz="1400" dirty="0">
                <a:latin typeface="Consolas" panose="020B0609020204030204" pitchFamily="49" charset="0"/>
              </a:rPr>
              <a:t> </a:t>
            </a:r>
            <a:r>
              <a:rPr lang="en-US" sz="1400" dirty="0" smtClean="0">
                <a:latin typeface="Consolas" panose="020B0609020204030204" pitchFamily="49" charset="0"/>
              </a:rPr>
              <a:t>   }</a:t>
            </a:r>
            <a:endParaRPr lang="en-CA" sz="1400" dirty="0">
              <a:latin typeface="Consolas" panose="020B0609020204030204" pitchFamily="49" charset="0"/>
            </a:endParaRPr>
          </a:p>
          <a:p>
            <a:pPr marL="1257300" lvl="3" indent="0">
              <a:buNone/>
            </a:pPr>
            <a:endParaRPr lang="en-CA" sz="1100" dirty="0">
              <a:latin typeface="Consolas" panose="020B0609020204030204" pitchFamily="49" charset="0"/>
            </a:endParaRPr>
          </a:p>
          <a:p>
            <a:pPr marL="1257300" lvl="3" indent="0">
              <a:buNone/>
            </a:pPr>
            <a:r>
              <a:rPr lang="en-US" sz="1400" dirty="0" smtClean="0">
                <a:latin typeface="Consolas" panose="020B0609020204030204" pitchFamily="49" charset="0"/>
              </a:rPr>
              <a:t>    </a:t>
            </a:r>
            <a:r>
              <a:rPr lang="en-US" sz="1400" dirty="0" err="1" smtClean="0">
                <a:latin typeface="Consolas" panose="020B0609020204030204" pitchFamily="49" charset="0"/>
              </a:rPr>
              <a:t>print_array</a:t>
            </a:r>
            <a:r>
              <a:rPr lang="en-US" sz="1400" dirty="0" smtClean="0">
                <a:latin typeface="Consolas" panose="020B0609020204030204" pitchFamily="49" charset="0"/>
              </a:rPr>
              <a:t>( data, </a:t>
            </a:r>
            <a:r>
              <a:rPr lang="en-US" sz="1400" dirty="0" err="1" smtClean="0">
                <a:latin typeface="Consolas" panose="020B0609020204030204" pitchFamily="49" charset="0"/>
              </a:rPr>
              <a:t>data_size</a:t>
            </a:r>
            <a:r>
              <a:rPr lang="en-US" sz="1400" dirty="0" smtClean="0">
                <a:latin typeface="Consolas" panose="020B0609020204030204" pitchFamily="49" charset="0"/>
              </a:rPr>
              <a:t> );</a:t>
            </a:r>
            <a:endParaRPr lang="en-CA" sz="1400" dirty="0">
              <a:latin typeface="Consolas" panose="020B0609020204030204" pitchFamily="49" charset="0"/>
            </a:endParaRPr>
          </a:p>
          <a:p>
            <a:pPr marL="1257300" lvl="3" indent="0">
              <a:buNone/>
            </a:pPr>
            <a:r>
              <a:rPr lang="en-CA" sz="1400" dirty="0" smtClean="0">
                <a:latin typeface="Consolas" panose="020B0609020204030204" pitchFamily="49" charset="0"/>
              </a:rPr>
              <a:t>    </a:t>
            </a:r>
            <a:r>
              <a:rPr lang="en-CA" sz="1400" dirty="0">
                <a:latin typeface="Consolas" panose="020B0609020204030204" pitchFamily="49" charset="0"/>
              </a:rPr>
              <a:t>delete[] data;</a:t>
            </a:r>
          </a:p>
          <a:p>
            <a:pPr marL="1257300" lvl="3" indent="0">
              <a:buNone/>
            </a:pPr>
            <a:r>
              <a:rPr lang="en-CA" sz="1400" dirty="0">
                <a:latin typeface="Consolas" panose="020B0609020204030204" pitchFamily="49" charset="0"/>
              </a:rPr>
              <a:t>    data = </a:t>
            </a:r>
            <a:r>
              <a:rPr lang="en-CA" sz="1400" dirty="0" err="1">
                <a:latin typeface="Consolas" panose="020B0609020204030204" pitchFamily="49" charset="0"/>
              </a:rPr>
              <a:t>nullptr</a:t>
            </a:r>
            <a:r>
              <a:rPr lang="en-CA" sz="1400" dirty="0">
                <a:latin typeface="Consolas" panose="020B0609020204030204" pitchFamily="49" charset="0"/>
              </a:rPr>
              <a:t>;</a:t>
            </a:r>
          </a:p>
          <a:p>
            <a:pPr marL="1257300" lvl="3" indent="0">
              <a:buNone/>
            </a:pPr>
            <a:endParaRPr lang="en-CA" sz="1100" dirty="0" smtClean="0">
              <a:latin typeface="Consolas" panose="020B0609020204030204" pitchFamily="49" charset="0"/>
            </a:endParaRPr>
          </a:p>
          <a:p>
            <a:pPr marL="1257300" lvl="3" indent="0">
              <a:buNone/>
            </a:pPr>
            <a:r>
              <a:rPr lang="en-CA" sz="1400" dirty="0" smtClean="0">
                <a:latin typeface="Consolas" panose="020B0609020204030204" pitchFamily="49" charset="0"/>
              </a:rPr>
              <a:t>    return </a:t>
            </a:r>
            <a:r>
              <a:rPr lang="en-CA" sz="1400" dirty="0">
                <a:latin typeface="Consolas" panose="020B0609020204030204" pitchFamily="49" charset="0"/>
              </a:rPr>
              <a:t>0;</a:t>
            </a:r>
          </a:p>
          <a:p>
            <a:pPr marL="1257300" lvl="3" indent="0">
              <a:buNone/>
            </a:pPr>
            <a:r>
              <a:rPr lang="en-CA" sz="1400" dirty="0">
                <a:latin typeface="Consolas" panose="020B0609020204030204" pitchFamily="49" charset="0"/>
              </a:rPr>
              <a:t>}</a:t>
            </a:r>
            <a:endParaRPr lang="en-CA" sz="1400" dirty="0">
              <a:latin typeface="Consolas" panose="020B0609020204030204" pitchFamily="49" charset="0"/>
              <a:cs typeface="Consolas" panose="020B0609020204030204" pitchFamily="49" charset="0"/>
            </a:endParaRPr>
          </a:p>
        </p:txBody>
      </p:sp>
      <p:sp>
        <p:nvSpPr>
          <p:cNvPr id="14" name="Rounded Rectangle 13"/>
          <p:cNvSpPr/>
          <p:nvPr/>
        </p:nvSpPr>
        <p:spPr>
          <a:xfrm>
            <a:off x="2141484" y="1314134"/>
            <a:ext cx="4230716" cy="83647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9543"/>
    </mc:Choice>
    <mc:Fallback>
      <p:transition spd="slow" advTm="9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5"/>
                </p:tgtEl>
              </p:cMediaNode>
            </p:audio>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Storing data</a:t>
            </a:r>
            <a:endParaRPr lang="en-CA" dirty="0"/>
          </a:p>
        </p:txBody>
      </p:sp>
      <p:sp>
        <p:nvSpPr>
          <p:cNvPr id="3" name="Content Placeholder 2"/>
          <p:cNvSpPr>
            <a:spLocks noGrp="1"/>
          </p:cNvSpPr>
          <p:nvPr>
            <p:ph idx="1"/>
          </p:nvPr>
        </p:nvSpPr>
        <p:spPr/>
        <p:txBody>
          <a:bodyPr/>
          <a:lstStyle/>
          <a:p>
            <a:r>
              <a:rPr lang="en-US" dirty="0" smtClean="0"/>
              <a:t>When the first datum </a:t>
            </a:r>
            <a:r>
              <a:rPr lang="en-US" dirty="0" smtClean="0">
                <a:latin typeface="Consolas" panose="020B0609020204030204" pitchFamily="49" charset="0"/>
              </a:rPr>
              <a:t>x</a:t>
            </a:r>
            <a:r>
              <a:rPr lang="en-US" dirty="0" smtClean="0"/>
              <a:t> arrives, we must put it into </a:t>
            </a:r>
            <a:r>
              <a:rPr lang="en-US" dirty="0" smtClean="0">
                <a:latin typeface="Consolas" panose="020B0609020204030204" pitchFamily="49" charset="0"/>
              </a:rPr>
              <a:t>data[0]</a:t>
            </a:r>
          </a:p>
          <a:p>
            <a:pPr lvl="1"/>
            <a:r>
              <a:rPr lang="en-US" dirty="0" smtClean="0"/>
              <a:t>Following this, the </a:t>
            </a:r>
            <a:r>
              <a:rPr lang="en-US" i="1" dirty="0" smtClean="0"/>
              <a:t>size</a:t>
            </a:r>
            <a:r>
              <a:rPr lang="en-US" dirty="0" smtClean="0"/>
              <a:t> is now 1</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r>
              <a:rPr lang="en-US" dirty="0" smtClean="0"/>
              <a:t>Fortunately, </a:t>
            </a:r>
            <a:r>
              <a:rPr lang="en-US" dirty="0" err="1" smtClean="0">
                <a:latin typeface="Consolas" panose="020B0609020204030204" pitchFamily="49" charset="0"/>
              </a:rPr>
              <a:t>data_size</a:t>
            </a:r>
            <a:r>
              <a:rPr lang="en-US" dirty="0" smtClean="0"/>
              <a:t> tells us where to put the next value:</a:t>
            </a:r>
          </a:p>
          <a:p>
            <a:pPr lvl="2"/>
            <a:r>
              <a:rPr lang="en-US" dirty="0" smtClean="0"/>
              <a:t>If there are </a:t>
            </a:r>
            <a:r>
              <a:rPr lang="en-US" dirty="0" err="1" smtClean="0">
                <a:latin typeface="Consolas" panose="020B0609020204030204" pitchFamily="49" charset="0"/>
              </a:rPr>
              <a:t>data_size</a:t>
            </a:r>
            <a:r>
              <a:rPr lang="en-US" dirty="0" smtClean="0"/>
              <a:t> entries filled up,</a:t>
            </a:r>
            <a:br>
              <a:rPr lang="en-US" dirty="0" smtClean="0"/>
            </a:br>
            <a:r>
              <a:rPr lang="en-US" dirty="0" smtClean="0"/>
              <a:t>	the next must be placed at </a:t>
            </a:r>
            <a:r>
              <a:rPr lang="en-US" dirty="0" smtClean="0">
                <a:latin typeface="Consolas" panose="020B0609020204030204" pitchFamily="49" charset="0"/>
              </a:rPr>
              <a:t>data[</a:t>
            </a:r>
            <a:r>
              <a:rPr lang="en-US" dirty="0" err="1" smtClean="0">
                <a:latin typeface="Consolas" panose="020B0609020204030204" pitchFamily="49" charset="0"/>
              </a:rPr>
              <a:t>data_size</a:t>
            </a:r>
            <a:r>
              <a:rPr lang="en-US" dirty="0" smtClean="0">
                <a:latin typeface="Consolas" panose="020B0609020204030204" pitchFamily="49" charset="0"/>
              </a:rPr>
              <a:t>]</a:t>
            </a:r>
          </a:p>
          <a:p>
            <a:pPr lvl="2"/>
            <a:r>
              <a:rPr lang="en-US" dirty="0" smtClean="0"/>
              <a:t>Then we increment </a:t>
            </a:r>
            <a:r>
              <a:rPr lang="en-US" dirty="0" err="1" smtClean="0">
                <a:latin typeface="Consolas" panose="020B0609020204030204" pitchFamily="49" charset="0"/>
              </a:rPr>
              <a:t>data_size</a:t>
            </a:r>
            <a:endParaRPr lang="en-US" dirty="0" smtClean="0">
              <a:latin typeface="Consolas" panose="020B0609020204030204" pitchFamily="49"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855047352"/>
              </p:ext>
            </p:extLst>
          </p:nvPr>
        </p:nvGraphicFramePr>
        <p:xfrm>
          <a:off x="683568" y="2420888"/>
          <a:ext cx="4104456" cy="1950720"/>
        </p:xfrm>
        <a:graphic>
          <a:graphicData uri="http://schemas.openxmlformats.org/drawingml/2006/table">
            <a:tbl>
              <a:tblPr firstRow="1" bandRow="1">
                <a:tableStyleId>{2D5ABB26-0587-4C30-8999-92F81FD0307C}</a:tableStyleId>
              </a:tblPr>
              <a:tblGrid>
                <a:gridCol w="1152128"/>
                <a:gridCol w="1296144"/>
                <a:gridCol w="1656184"/>
              </a:tblGrid>
              <a:tr h="0">
                <a:tc>
                  <a:txBody>
                    <a:bodyPr/>
                    <a:lstStyle/>
                    <a:p>
                      <a:r>
                        <a:rPr lang="en-US" sz="1600" dirty="0" smtClean="0">
                          <a:latin typeface="Consolas" panose="020B0609020204030204" pitchFamily="49" charset="0"/>
                        </a:rPr>
                        <a:t>0xffffffc0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0xffffffc8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0xffffffd0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0xffffffd8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0xffffffe0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3.6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x</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0xffffffe8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data_size</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0xfffffff0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70C0"/>
                          </a:solidFill>
                          <a:latin typeface="Consolas" panose="020B0609020204030204" pitchFamily="49" charset="0"/>
                        </a:rPr>
                        <a:t>0x4b993ac0</a:t>
                      </a:r>
                      <a:endParaRPr lang="en-CA" sz="1600" dirty="0" smtClean="0">
                        <a:solidFill>
                          <a:srgbClr val="0070C0"/>
                        </a:solidFill>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0xfffffff8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10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a:t>
                      </a:r>
                      <a:r>
                        <a:rPr lang="en-US" sz="1600" dirty="0" err="1" smtClean="0">
                          <a:latin typeface="Consolas" panose="020B0609020204030204" pitchFamily="49" charset="0"/>
                        </a:rPr>
                        <a:t>data_capacity</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766125623"/>
              </p:ext>
            </p:extLst>
          </p:nvPr>
        </p:nvGraphicFramePr>
        <p:xfrm>
          <a:off x="4932040" y="2492896"/>
          <a:ext cx="3672408" cy="2438400"/>
        </p:xfrm>
        <a:graphic>
          <a:graphicData uri="http://schemas.openxmlformats.org/drawingml/2006/table">
            <a:tbl>
              <a:tblPr firstRow="1" bandRow="1">
                <a:tableStyleId>{2D5ABB26-0587-4C30-8999-92F81FD0307C}</a:tableStyleId>
              </a:tblPr>
              <a:tblGrid>
                <a:gridCol w="1152128"/>
                <a:gridCol w="1296144"/>
                <a:gridCol w="1224136"/>
              </a:tblGrid>
              <a:tr h="0">
                <a:tc>
                  <a:txBody>
                    <a:bodyPr/>
                    <a:lstStyle/>
                    <a:p>
                      <a:r>
                        <a:rPr lang="en-US" sz="1600" dirty="0" smtClean="0">
                          <a:solidFill>
                            <a:srgbClr val="0070C0"/>
                          </a:solidFill>
                          <a:latin typeface="Consolas" panose="020B0609020204030204" pitchFamily="49" charset="0"/>
                        </a:rPr>
                        <a:t>0x4b993ac0</a:t>
                      </a:r>
                      <a:endParaRPr lang="en-CA" sz="1600" dirty="0">
                        <a:solidFill>
                          <a:srgbClr val="0070C0"/>
                        </a:solidFill>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0x4b993ac8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data[1]</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0x4b993ad0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data[2]</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0x4b993ad8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t>?</a:t>
                      </a:r>
                      <a:endParaRPr lang="en-CA"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data[3]</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0x4b993ae0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t>?</a:t>
                      </a:r>
                      <a:endParaRPr lang="en-CA"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data[4]</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0x4b993ae8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t>?</a:t>
                      </a:r>
                      <a:endParaRPr lang="en-CA"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data[5]</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0x4b993af0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t>?</a:t>
                      </a:r>
                      <a:endParaRPr lang="en-CA"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0x4b993af8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t>?</a:t>
                      </a:r>
                      <a:endParaRPr lang="en-CA"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data[7]</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0x4b993b00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t>?</a:t>
                      </a:r>
                      <a:endParaRPr lang="en-CA"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data[8]</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r>
                        <a:rPr lang="en-US" sz="1600" dirty="0" smtClean="0">
                          <a:latin typeface="Consolas" panose="020B0609020204030204" pitchFamily="49" charset="0"/>
                        </a:rPr>
                        <a:t>0x4b993b08</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 data[9]</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03941405"/>
      </p:ext>
    </p:extLst>
  </p:cSld>
  <p:clrMapOvr>
    <a:masterClrMapping/>
  </p:clrMapOvr>
  <mc:AlternateContent xmlns:mc="http://schemas.openxmlformats.org/markup-compatibility/2006">
    <mc:Choice xmlns:p14="http://schemas.microsoft.com/office/powerpoint/2010/main" Requires="p14">
      <p:transition spd="slow" p14:dur="2000" advTm="72871"/>
    </mc:Choice>
    <mc:Fallback>
      <p:transition spd="slow" advTm="72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8.7|18"/>
</p:tagLst>
</file>

<file path=ppt/tags/tag10.xml><?xml version="1.0" encoding="utf-8"?>
<p:tagLst xmlns:a="http://schemas.openxmlformats.org/drawingml/2006/main" xmlns:r="http://schemas.openxmlformats.org/officeDocument/2006/relationships" xmlns:p="http://schemas.openxmlformats.org/presentationml/2006/main">
  <p:tag name="TIMING" val="|16.3|3.1|8.3|2.8|6.3|3|5.1|2.9|12.2|6.2|3.3"/>
</p:tagLst>
</file>

<file path=ppt/tags/tag11.xml><?xml version="1.0" encoding="utf-8"?>
<p:tagLst xmlns:a="http://schemas.openxmlformats.org/drawingml/2006/main" xmlns:r="http://schemas.openxmlformats.org/officeDocument/2006/relationships" xmlns:p="http://schemas.openxmlformats.org/presentationml/2006/main">
  <p:tag name="TIMING" val="|8.2|15.8|5.1|3.9|7.4"/>
</p:tagLst>
</file>

<file path=ppt/tags/tag12.xml><?xml version="1.0" encoding="utf-8"?>
<p:tagLst xmlns:a="http://schemas.openxmlformats.org/drawingml/2006/main" xmlns:r="http://schemas.openxmlformats.org/officeDocument/2006/relationships" xmlns:p="http://schemas.openxmlformats.org/presentationml/2006/main">
  <p:tag name="TIMING" val="|8.1"/>
</p:tagLst>
</file>

<file path=ppt/tags/tag13.xml><?xml version="1.0" encoding="utf-8"?>
<p:tagLst xmlns:a="http://schemas.openxmlformats.org/drawingml/2006/main" xmlns:r="http://schemas.openxmlformats.org/officeDocument/2006/relationships" xmlns:p="http://schemas.openxmlformats.org/presentationml/2006/main">
  <p:tag name="TIMING" val="|55.3"/>
</p:tagLst>
</file>

<file path=ppt/tags/tag14.xml><?xml version="1.0" encoding="utf-8"?>
<p:tagLst xmlns:a="http://schemas.openxmlformats.org/drawingml/2006/main" xmlns:r="http://schemas.openxmlformats.org/officeDocument/2006/relationships" xmlns:p="http://schemas.openxmlformats.org/presentationml/2006/main">
  <p:tag name="TIMING" val="|12.1|10.2|22.3|28.9"/>
</p:tagLst>
</file>

<file path=ppt/tags/tag15.xml><?xml version="1.0" encoding="utf-8"?>
<p:tagLst xmlns:a="http://schemas.openxmlformats.org/drawingml/2006/main" xmlns:r="http://schemas.openxmlformats.org/officeDocument/2006/relationships" xmlns:p="http://schemas.openxmlformats.org/presentationml/2006/main">
  <p:tag name="TIMING" val="|12.3|7.5"/>
</p:tagLst>
</file>

<file path=ppt/tags/tag16.xml><?xml version="1.0" encoding="utf-8"?>
<p:tagLst xmlns:a="http://schemas.openxmlformats.org/drawingml/2006/main" xmlns:r="http://schemas.openxmlformats.org/officeDocument/2006/relationships" xmlns:p="http://schemas.openxmlformats.org/presentationml/2006/main">
  <p:tag name="TIMING" val="|19.3|4.7|27.1|8.7|12.3|10.6|9.4"/>
</p:tagLst>
</file>

<file path=ppt/tags/tag17.xml><?xml version="1.0" encoding="utf-8"?>
<p:tagLst xmlns:a="http://schemas.openxmlformats.org/drawingml/2006/main" xmlns:r="http://schemas.openxmlformats.org/officeDocument/2006/relationships" xmlns:p="http://schemas.openxmlformats.org/presentationml/2006/main">
  <p:tag name="TIMING" val="|11.7"/>
</p:tagLst>
</file>

<file path=ppt/tags/tag18.xml><?xml version="1.0" encoding="utf-8"?>
<p:tagLst xmlns:a="http://schemas.openxmlformats.org/drawingml/2006/main" xmlns:r="http://schemas.openxmlformats.org/officeDocument/2006/relationships" xmlns:p="http://schemas.openxmlformats.org/presentationml/2006/main">
  <p:tag name="TIMING" val="|25.2|17.4|21.9|18.7|5.6"/>
</p:tagLst>
</file>

<file path=ppt/tags/tag19.xml><?xml version="1.0" encoding="utf-8"?>
<p:tagLst xmlns:a="http://schemas.openxmlformats.org/drawingml/2006/main" xmlns:r="http://schemas.openxmlformats.org/officeDocument/2006/relationships" xmlns:p="http://schemas.openxmlformats.org/presentationml/2006/main">
  <p:tag name="TIMING" val="|16.6"/>
</p:tagLst>
</file>

<file path=ppt/tags/tag2.xml><?xml version="1.0" encoding="utf-8"?>
<p:tagLst xmlns:a="http://schemas.openxmlformats.org/drawingml/2006/main" xmlns:r="http://schemas.openxmlformats.org/officeDocument/2006/relationships" xmlns:p="http://schemas.openxmlformats.org/presentationml/2006/main">
  <p:tag name="TIMING" val="|6.7|26.2|2.8|3|9.4|30.8|40.9|3.6"/>
</p:tagLst>
</file>

<file path=ppt/tags/tag20.xml><?xml version="1.0" encoding="utf-8"?>
<p:tagLst xmlns:a="http://schemas.openxmlformats.org/drawingml/2006/main" xmlns:r="http://schemas.openxmlformats.org/officeDocument/2006/relationships" xmlns:p="http://schemas.openxmlformats.org/presentationml/2006/main">
  <p:tag name="TIMING" val="|13.1"/>
</p:tagLst>
</file>

<file path=ppt/tags/tag3.xml><?xml version="1.0" encoding="utf-8"?>
<p:tagLst xmlns:a="http://schemas.openxmlformats.org/drawingml/2006/main" xmlns:r="http://schemas.openxmlformats.org/officeDocument/2006/relationships" xmlns:p="http://schemas.openxmlformats.org/presentationml/2006/main">
  <p:tag name="TIMING" val="|6.6|12.6|29.3"/>
</p:tagLst>
</file>

<file path=ppt/tags/tag4.xml><?xml version="1.0" encoding="utf-8"?>
<p:tagLst xmlns:a="http://schemas.openxmlformats.org/drawingml/2006/main" xmlns:r="http://schemas.openxmlformats.org/officeDocument/2006/relationships" xmlns:p="http://schemas.openxmlformats.org/presentationml/2006/main">
  <p:tag name="TIMING" val="|16.4|24.3"/>
</p:tagLst>
</file>

<file path=ppt/tags/tag5.xml><?xml version="1.0" encoding="utf-8"?>
<p:tagLst xmlns:a="http://schemas.openxmlformats.org/drawingml/2006/main" xmlns:r="http://schemas.openxmlformats.org/officeDocument/2006/relationships" xmlns:p="http://schemas.openxmlformats.org/presentationml/2006/main">
  <p:tag name="TIMING" val="|5.2|2.1|8.7|16.9"/>
</p:tagLst>
</file>

<file path=ppt/tags/tag6.xml><?xml version="1.0" encoding="utf-8"?>
<p:tagLst xmlns:a="http://schemas.openxmlformats.org/drawingml/2006/main" xmlns:r="http://schemas.openxmlformats.org/officeDocument/2006/relationships" xmlns:p="http://schemas.openxmlformats.org/presentationml/2006/main">
  <p:tag name="TIMING" val="|3.8"/>
</p:tagLst>
</file>

<file path=ppt/tags/tag7.xml><?xml version="1.0" encoding="utf-8"?>
<p:tagLst xmlns:a="http://schemas.openxmlformats.org/drawingml/2006/main" xmlns:r="http://schemas.openxmlformats.org/officeDocument/2006/relationships" xmlns:p="http://schemas.openxmlformats.org/presentationml/2006/main">
  <p:tag name="TIMING" val="|40.5|4.6|23.3"/>
</p:tagLst>
</file>

<file path=ppt/tags/tag8.xml><?xml version="1.0" encoding="utf-8"?>
<p:tagLst xmlns:a="http://schemas.openxmlformats.org/drawingml/2006/main" xmlns:r="http://schemas.openxmlformats.org/officeDocument/2006/relationships" xmlns:p="http://schemas.openxmlformats.org/presentationml/2006/main">
  <p:tag name="TIMING" val="|10.2"/>
</p:tagLst>
</file>

<file path=ppt/tags/tag9.xml><?xml version="1.0" encoding="utf-8"?>
<p:tagLst xmlns:a="http://schemas.openxmlformats.org/drawingml/2006/main" xmlns:r="http://schemas.openxmlformats.org/officeDocument/2006/relationships" xmlns:p="http://schemas.openxmlformats.org/presentationml/2006/main">
  <p:tag name="TIMING" val="|15.8|7|3.3|7|2.8|1.5|6.2|2.2|9.3|2|1.5|2.4|1.4|1.6|1.1|1.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79011</TotalTime>
  <Words>2034</Words>
  <Application>Microsoft Office PowerPoint</Application>
  <PresentationFormat>On-screen Show (4:3)</PresentationFormat>
  <Paragraphs>905</Paragraphs>
  <Slides>26</Slides>
  <Notes>0</Notes>
  <HiddenSlides>0</HiddenSlides>
  <MMClips>26</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Custom Design</vt:lpstr>
      <vt:lpstr>Using dynamic memory allocation</vt:lpstr>
      <vt:lpstr>Outline</vt:lpstr>
      <vt:lpstr>The problem</vt:lpstr>
      <vt:lpstr>Helper function</vt:lpstr>
      <vt:lpstr>Basic framework</vt:lpstr>
      <vt:lpstr>Initial set up</vt:lpstr>
      <vt:lpstr>Initial set up</vt:lpstr>
      <vt:lpstr>Initial set up</vt:lpstr>
      <vt:lpstr>Storing data</vt:lpstr>
      <vt:lpstr>Storing data</vt:lpstr>
      <vt:lpstr>Storing data</vt:lpstr>
      <vt:lpstr>Storing data</vt:lpstr>
      <vt:lpstr>Dealing with a full array</vt:lpstr>
      <vt:lpstr>Dealing with a full array</vt:lpstr>
      <vt:lpstr>Dealing with a full array</vt:lpstr>
      <vt:lpstr>Dealing with a full array</vt:lpstr>
      <vt:lpstr>Dealing with a full array</vt:lpstr>
      <vt:lpstr>Dealing with a full array</vt:lpstr>
      <vt:lpstr>Dealing with a full array</vt:lpstr>
      <vt:lpstr>Dealing with a full array</vt:lpstr>
      <vt:lpstr>Dealing with a full array</vt:lpstr>
      <vt:lpstr>Allocating instances of a type</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1373</cp:revision>
  <dcterms:created xsi:type="dcterms:W3CDTF">2009-09-11T23:00:44Z</dcterms:created>
  <dcterms:modified xsi:type="dcterms:W3CDTF">2020-10-02T13:02:24Z</dcterms:modified>
</cp:coreProperties>
</file>